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8"/>
  </p:notesMasterIdLst>
  <p:handoutMasterIdLst>
    <p:handoutMasterId r:id="rId19"/>
  </p:handoutMasterIdLst>
  <p:sldIdLst>
    <p:sldId id="324" r:id="rId4"/>
    <p:sldId id="325" r:id="rId5"/>
    <p:sldId id="326" r:id="rId6"/>
    <p:sldId id="327" r:id="rId7"/>
    <p:sldId id="331" r:id="rId8"/>
    <p:sldId id="333" r:id="rId9"/>
    <p:sldId id="369" r:id="rId10"/>
    <p:sldId id="370" r:id="rId11"/>
    <p:sldId id="371" r:id="rId12"/>
    <p:sldId id="340" r:id="rId13"/>
    <p:sldId id="345" r:id="rId14"/>
    <p:sldId id="366" r:id="rId15"/>
    <p:sldId id="368" r:id="rId16"/>
    <p:sldId id="323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20386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4DE65-6B41-4E02-A2C8-51FF5AB2DCAB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67677D6-964A-4C16-A142-390FBDE1BF9A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gm:t>
    </dgm:pt>
    <dgm:pt modelId="{9EFB0303-AD8F-491D-871A-F0947C12B6EF}" type="parTrans" cxnId="{11B0E69C-78A4-438F-A988-9B84FD37004A}">
      <dgm:prSet/>
      <dgm:spPr/>
      <dgm:t>
        <a:bodyPr/>
        <a:lstStyle/>
        <a:p>
          <a:endParaRPr lang="es-CO"/>
        </a:p>
      </dgm:t>
    </dgm:pt>
    <dgm:pt modelId="{5DA05D15-0320-4784-AB07-CB28595D0DC2}" type="sibTrans" cxnId="{11B0E69C-78A4-438F-A988-9B84FD37004A}">
      <dgm:prSet/>
      <dgm:spPr/>
      <dgm:t>
        <a:bodyPr/>
        <a:lstStyle/>
        <a:p>
          <a:endParaRPr lang="es-CO"/>
        </a:p>
      </dgm:t>
    </dgm:pt>
    <dgm:pt modelId="{3B7054CD-4699-46B2-B011-2FB88A569EE1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FFMM</a:t>
          </a:r>
        </a:p>
      </dgm:t>
    </dgm:pt>
    <dgm:pt modelId="{FBA9F041-11D5-4995-9C6C-73514801CC99}" type="parTrans" cxnId="{1AFCB65B-2FF2-45CE-9A1B-DACB093F2DEA}">
      <dgm:prSet/>
      <dgm:spPr/>
      <dgm:t>
        <a:bodyPr/>
        <a:lstStyle/>
        <a:p>
          <a:endParaRPr lang="es-CO"/>
        </a:p>
      </dgm:t>
    </dgm:pt>
    <dgm:pt modelId="{80D38ED9-6744-4A8E-8680-7152E89CBA54}" type="sibTrans" cxnId="{1AFCB65B-2FF2-45CE-9A1B-DACB093F2DEA}">
      <dgm:prSet/>
      <dgm:spPr/>
      <dgm:t>
        <a:bodyPr/>
        <a:lstStyle/>
        <a:p>
          <a:endParaRPr lang="es-CO"/>
        </a:p>
      </dgm:t>
    </dgm:pt>
    <dgm:pt modelId="{091D408E-AA4F-42B0-A89E-1371E081824A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2025</a:t>
          </a:r>
        </a:p>
      </dgm:t>
    </dgm:pt>
    <dgm:pt modelId="{C4A1817C-7DBD-4CEA-B328-553A5AA4D8EB}" type="parTrans" cxnId="{C50DA639-A7FC-40C6-9097-251D88F707EB}">
      <dgm:prSet/>
      <dgm:spPr/>
      <dgm:t>
        <a:bodyPr/>
        <a:lstStyle/>
        <a:p>
          <a:endParaRPr lang="es-CO"/>
        </a:p>
      </dgm:t>
    </dgm:pt>
    <dgm:pt modelId="{E8264322-46BF-46E4-9FAE-4E808CDE2DB8}" type="sibTrans" cxnId="{C50DA639-A7FC-40C6-9097-251D88F707EB}">
      <dgm:prSet/>
      <dgm:spPr/>
      <dgm:t>
        <a:bodyPr/>
        <a:lstStyle/>
        <a:p>
          <a:endParaRPr lang="es-CO"/>
        </a:p>
      </dgm:t>
    </dgm:pt>
    <dgm:pt modelId="{75B3F071-2C61-4915-A048-FEE1B6E8C37A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Fuerza Pública</a:t>
          </a:r>
        </a:p>
      </dgm:t>
    </dgm:pt>
    <dgm:pt modelId="{524B0C81-D3B1-4950-A226-C58A29F6BF9B}" type="parTrans" cxnId="{F40E4009-96CD-4B02-AA90-8D57DE92EA6A}">
      <dgm:prSet/>
      <dgm:spPr/>
      <dgm:t>
        <a:bodyPr/>
        <a:lstStyle/>
        <a:p>
          <a:endParaRPr lang="es-CO"/>
        </a:p>
      </dgm:t>
    </dgm:pt>
    <dgm:pt modelId="{EAC7E7A3-8DCF-40DA-ABFA-AC55AA9C9AA8}" type="sibTrans" cxnId="{F40E4009-96CD-4B02-AA90-8D57DE92EA6A}">
      <dgm:prSet/>
      <dgm:spPr/>
      <dgm:t>
        <a:bodyPr/>
        <a:lstStyle/>
        <a:p>
          <a:endParaRPr lang="es-CO"/>
        </a:p>
      </dgm:t>
    </dgm:pt>
    <dgm:pt modelId="{FC49423D-3AA9-43C2-8A2A-BE8072FD0AF9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2030</a:t>
          </a:r>
        </a:p>
      </dgm:t>
    </dgm:pt>
    <dgm:pt modelId="{EE07AE92-0DFA-4149-92C5-E7D94AE185BB}" type="parTrans" cxnId="{E9EFE225-2A07-4D3F-8549-16CF0C908150}">
      <dgm:prSet/>
      <dgm:spPr/>
      <dgm:t>
        <a:bodyPr/>
        <a:lstStyle/>
        <a:p>
          <a:endParaRPr lang="es-CO"/>
        </a:p>
      </dgm:t>
    </dgm:pt>
    <dgm:pt modelId="{50C00491-AF1B-4CE2-A74A-C8CCDFD23235}" type="sibTrans" cxnId="{E9EFE225-2A07-4D3F-8549-16CF0C908150}">
      <dgm:prSet/>
      <dgm:spPr/>
      <dgm:t>
        <a:bodyPr/>
        <a:lstStyle/>
        <a:p>
          <a:endParaRPr lang="es-CO"/>
        </a:p>
      </dgm:t>
    </dgm:pt>
    <dgm:pt modelId="{16167DD9-0216-4945-81A7-2BE9B2F7B2B8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Gobierno Nacional</a:t>
          </a:r>
        </a:p>
      </dgm:t>
    </dgm:pt>
    <dgm:pt modelId="{2BCE6678-2030-48AA-8A64-6E7217C53DD0}" type="parTrans" cxnId="{33787865-A72F-4CA1-84AE-FE46C7847856}">
      <dgm:prSet/>
      <dgm:spPr/>
      <dgm:t>
        <a:bodyPr/>
        <a:lstStyle/>
        <a:p>
          <a:endParaRPr lang="es-CO"/>
        </a:p>
      </dgm:t>
    </dgm:pt>
    <dgm:pt modelId="{D9C75CE6-97D5-479F-B447-DF504BFB9735}" type="sibTrans" cxnId="{33787865-A72F-4CA1-84AE-FE46C7847856}">
      <dgm:prSet/>
      <dgm:spPr/>
      <dgm:t>
        <a:bodyPr/>
        <a:lstStyle/>
        <a:p>
          <a:endParaRPr lang="es-CO"/>
        </a:p>
      </dgm:t>
    </dgm:pt>
    <dgm:pt modelId="{F5B31822-CA43-4E10-87BC-8FBD5DBCA613}" type="pres">
      <dgm:prSet presAssocID="{8384DE65-6B41-4E02-A2C8-51FF5AB2DCA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604AC3E-7323-46FA-A60E-4B63EF4888D9}" type="pres">
      <dgm:prSet presAssocID="{067677D6-964A-4C16-A142-390FBDE1BF9A}" presName="horFlow" presStyleCnt="0"/>
      <dgm:spPr/>
    </dgm:pt>
    <dgm:pt modelId="{6114B343-493B-4283-ACAE-62EA51B5816D}" type="pres">
      <dgm:prSet presAssocID="{067677D6-964A-4C16-A142-390FBDE1BF9A}" presName="bigChev" presStyleLbl="node1" presStyleIdx="0" presStyleCnt="3" custLinFactX="-846" custLinFactNeighborX="-100000"/>
      <dgm:spPr/>
      <dgm:t>
        <a:bodyPr/>
        <a:lstStyle/>
        <a:p>
          <a:endParaRPr lang="es-CO"/>
        </a:p>
      </dgm:t>
    </dgm:pt>
    <dgm:pt modelId="{15D4BBB6-CD86-494B-B268-08734D9BB63D}" type="pres">
      <dgm:prSet presAssocID="{FBA9F041-11D5-4995-9C6C-73514801CC99}" presName="parTrans" presStyleCnt="0"/>
      <dgm:spPr/>
    </dgm:pt>
    <dgm:pt modelId="{DB9F83EA-38CD-4B9A-9F2A-9075416D3F9B}" type="pres">
      <dgm:prSet presAssocID="{3B7054CD-4699-46B2-B011-2FB88A569EE1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BFE6F5-96DC-4D01-B3BC-D78ED11D39C7}" type="pres">
      <dgm:prSet presAssocID="{067677D6-964A-4C16-A142-390FBDE1BF9A}" presName="vSp" presStyleCnt="0"/>
      <dgm:spPr/>
    </dgm:pt>
    <dgm:pt modelId="{A3231AFE-E9FA-4745-874A-8B3048335E2F}" type="pres">
      <dgm:prSet presAssocID="{091D408E-AA4F-42B0-A89E-1371E081824A}" presName="horFlow" presStyleCnt="0"/>
      <dgm:spPr/>
    </dgm:pt>
    <dgm:pt modelId="{71624DC0-8A7D-4CA5-94CF-B7C2F7761DFB}" type="pres">
      <dgm:prSet presAssocID="{091D408E-AA4F-42B0-A89E-1371E081824A}" presName="bigChev" presStyleLbl="node1" presStyleIdx="1" presStyleCnt="3" custLinFactX="-846" custLinFactNeighborX="-100000"/>
      <dgm:spPr/>
      <dgm:t>
        <a:bodyPr/>
        <a:lstStyle/>
        <a:p>
          <a:endParaRPr lang="es-CO"/>
        </a:p>
      </dgm:t>
    </dgm:pt>
    <dgm:pt modelId="{10BCD21C-DF46-47CB-A2CB-148D60A28F94}" type="pres">
      <dgm:prSet presAssocID="{524B0C81-D3B1-4950-A226-C58A29F6BF9B}" presName="parTrans" presStyleCnt="0"/>
      <dgm:spPr/>
    </dgm:pt>
    <dgm:pt modelId="{23FCDBBD-CE66-48E3-9674-922FB6A1D07B}" type="pres">
      <dgm:prSet presAssocID="{75B3F071-2C61-4915-A048-FEE1B6E8C37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F0911B-7B45-4026-91AB-64E6B81663EC}" type="pres">
      <dgm:prSet presAssocID="{091D408E-AA4F-42B0-A89E-1371E081824A}" presName="vSp" presStyleCnt="0"/>
      <dgm:spPr/>
    </dgm:pt>
    <dgm:pt modelId="{995F7045-C878-4EC9-8127-0123D928BB2B}" type="pres">
      <dgm:prSet presAssocID="{FC49423D-3AA9-43C2-8A2A-BE8072FD0AF9}" presName="horFlow" presStyleCnt="0"/>
      <dgm:spPr/>
    </dgm:pt>
    <dgm:pt modelId="{13253BDF-C116-4382-BE31-3124793BDF18}" type="pres">
      <dgm:prSet presAssocID="{FC49423D-3AA9-43C2-8A2A-BE8072FD0AF9}" presName="bigChev" presStyleLbl="node1" presStyleIdx="2" presStyleCnt="3" custLinFactX="-846" custLinFactNeighborX="-100000"/>
      <dgm:spPr/>
      <dgm:t>
        <a:bodyPr/>
        <a:lstStyle/>
        <a:p>
          <a:endParaRPr lang="es-CO"/>
        </a:p>
      </dgm:t>
    </dgm:pt>
    <dgm:pt modelId="{3B8A27CF-7743-4DA4-AB7F-5B350D1A75AF}" type="pres">
      <dgm:prSet presAssocID="{2BCE6678-2030-48AA-8A64-6E7217C53DD0}" presName="parTrans" presStyleCnt="0"/>
      <dgm:spPr/>
    </dgm:pt>
    <dgm:pt modelId="{76FC853B-1424-4E80-967E-3A89CF73991F}" type="pres">
      <dgm:prSet presAssocID="{16167DD9-0216-4945-81A7-2BE9B2F7B2B8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A0B8C59-3726-40D2-9511-8B995618631D}" type="presOf" srcId="{75B3F071-2C61-4915-A048-FEE1B6E8C37A}" destId="{23FCDBBD-CE66-48E3-9674-922FB6A1D07B}" srcOrd="0" destOrd="0" presId="urn:microsoft.com/office/officeart/2005/8/layout/lProcess3"/>
    <dgm:cxn modelId="{958E6AC2-229A-444F-B1D5-38C6CA392ADA}" type="presOf" srcId="{16167DD9-0216-4945-81A7-2BE9B2F7B2B8}" destId="{76FC853B-1424-4E80-967E-3A89CF73991F}" srcOrd="0" destOrd="0" presId="urn:microsoft.com/office/officeart/2005/8/layout/lProcess3"/>
    <dgm:cxn modelId="{11B0E69C-78A4-438F-A988-9B84FD37004A}" srcId="{8384DE65-6B41-4E02-A2C8-51FF5AB2DCAB}" destId="{067677D6-964A-4C16-A142-390FBDE1BF9A}" srcOrd="0" destOrd="0" parTransId="{9EFB0303-AD8F-491D-871A-F0947C12B6EF}" sibTransId="{5DA05D15-0320-4784-AB07-CB28595D0DC2}"/>
    <dgm:cxn modelId="{F40E4009-96CD-4B02-AA90-8D57DE92EA6A}" srcId="{091D408E-AA4F-42B0-A89E-1371E081824A}" destId="{75B3F071-2C61-4915-A048-FEE1B6E8C37A}" srcOrd="0" destOrd="0" parTransId="{524B0C81-D3B1-4950-A226-C58A29F6BF9B}" sibTransId="{EAC7E7A3-8DCF-40DA-ABFA-AC55AA9C9AA8}"/>
    <dgm:cxn modelId="{C50DA639-A7FC-40C6-9097-251D88F707EB}" srcId="{8384DE65-6B41-4E02-A2C8-51FF5AB2DCAB}" destId="{091D408E-AA4F-42B0-A89E-1371E081824A}" srcOrd="1" destOrd="0" parTransId="{C4A1817C-7DBD-4CEA-B328-553A5AA4D8EB}" sibTransId="{E8264322-46BF-46E4-9FAE-4E808CDE2DB8}"/>
    <dgm:cxn modelId="{1461D475-7778-400A-9C5B-A544D73F0795}" type="presOf" srcId="{8384DE65-6B41-4E02-A2C8-51FF5AB2DCAB}" destId="{F5B31822-CA43-4E10-87BC-8FBD5DBCA613}" srcOrd="0" destOrd="0" presId="urn:microsoft.com/office/officeart/2005/8/layout/lProcess3"/>
    <dgm:cxn modelId="{E9EFE225-2A07-4D3F-8549-16CF0C908150}" srcId="{8384DE65-6B41-4E02-A2C8-51FF5AB2DCAB}" destId="{FC49423D-3AA9-43C2-8A2A-BE8072FD0AF9}" srcOrd="2" destOrd="0" parTransId="{EE07AE92-0DFA-4149-92C5-E7D94AE185BB}" sibTransId="{50C00491-AF1B-4CE2-A74A-C8CCDFD23235}"/>
    <dgm:cxn modelId="{1AFCB65B-2FF2-45CE-9A1B-DACB093F2DEA}" srcId="{067677D6-964A-4C16-A142-390FBDE1BF9A}" destId="{3B7054CD-4699-46B2-B011-2FB88A569EE1}" srcOrd="0" destOrd="0" parTransId="{FBA9F041-11D5-4995-9C6C-73514801CC99}" sibTransId="{80D38ED9-6744-4A8E-8680-7152E89CBA54}"/>
    <dgm:cxn modelId="{26E2071E-DECD-47F4-B1DC-6A0F31CC0853}" type="presOf" srcId="{067677D6-964A-4C16-A142-390FBDE1BF9A}" destId="{6114B343-493B-4283-ACAE-62EA51B5816D}" srcOrd="0" destOrd="0" presId="urn:microsoft.com/office/officeart/2005/8/layout/lProcess3"/>
    <dgm:cxn modelId="{33787865-A72F-4CA1-84AE-FE46C7847856}" srcId="{FC49423D-3AA9-43C2-8A2A-BE8072FD0AF9}" destId="{16167DD9-0216-4945-81A7-2BE9B2F7B2B8}" srcOrd="0" destOrd="0" parTransId="{2BCE6678-2030-48AA-8A64-6E7217C53DD0}" sibTransId="{D9C75CE6-97D5-479F-B447-DF504BFB9735}"/>
    <dgm:cxn modelId="{D504FCF0-5E52-47A1-AE19-5707D7D6077F}" type="presOf" srcId="{091D408E-AA4F-42B0-A89E-1371E081824A}" destId="{71624DC0-8A7D-4CA5-94CF-B7C2F7761DFB}" srcOrd="0" destOrd="0" presId="urn:microsoft.com/office/officeart/2005/8/layout/lProcess3"/>
    <dgm:cxn modelId="{FF40E87E-FC83-4213-A453-4A7F6B5D47F9}" type="presOf" srcId="{3B7054CD-4699-46B2-B011-2FB88A569EE1}" destId="{DB9F83EA-38CD-4B9A-9F2A-9075416D3F9B}" srcOrd="0" destOrd="0" presId="urn:microsoft.com/office/officeart/2005/8/layout/lProcess3"/>
    <dgm:cxn modelId="{1DA31B37-5C3C-42D4-974B-4E41D2D44DAC}" type="presOf" srcId="{FC49423D-3AA9-43C2-8A2A-BE8072FD0AF9}" destId="{13253BDF-C116-4382-BE31-3124793BDF18}" srcOrd="0" destOrd="0" presId="urn:microsoft.com/office/officeart/2005/8/layout/lProcess3"/>
    <dgm:cxn modelId="{2E96E109-3853-4285-8BD0-CA67639C2BF7}" type="presParOf" srcId="{F5B31822-CA43-4E10-87BC-8FBD5DBCA613}" destId="{D604AC3E-7323-46FA-A60E-4B63EF4888D9}" srcOrd="0" destOrd="0" presId="urn:microsoft.com/office/officeart/2005/8/layout/lProcess3"/>
    <dgm:cxn modelId="{C6223C41-93E5-4031-BEB7-73C719BC0EA9}" type="presParOf" srcId="{D604AC3E-7323-46FA-A60E-4B63EF4888D9}" destId="{6114B343-493B-4283-ACAE-62EA51B5816D}" srcOrd="0" destOrd="0" presId="urn:microsoft.com/office/officeart/2005/8/layout/lProcess3"/>
    <dgm:cxn modelId="{4BDC4518-F273-4357-8688-9FCAD91BA907}" type="presParOf" srcId="{D604AC3E-7323-46FA-A60E-4B63EF4888D9}" destId="{15D4BBB6-CD86-494B-B268-08734D9BB63D}" srcOrd="1" destOrd="0" presId="urn:microsoft.com/office/officeart/2005/8/layout/lProcess3"/>
    <dgm:cxn modelId="{9DD6BE1A-28FC-4412-9D5D-72A085E1239B}" type="presParOf" srcId="{D604AC3E-7323-46FA-A60E-4B63EF4888D9}" destId="{DB9F83EA-38CD-4B9A-9F2A-9075416D3F9B}" srcOrd="2" destOrd="0" presId="urn:microsoft.com/office/officeart/2005/8/layout/lProcess3"/>
    <dgm:cxn modelId="{135F9D97-6F84-4FAB-BD75-3837325A0DB4}" type="presParOf" srcId="{F5B31822-CA43-4E10-87BC-8FBD5DBCA613}" destId="{42BFE6F5-96DC-4D01-B3BC-D78ED11D39C7}" srcOrd="1" destOrd="0" presId="urn:microsoft.com/office/officeart/2005/8/layout/lProcess3"/>
    <dgm:cxn modelId="{AE3C0397-BFCD-4CF7-BE3F-9322FF3F983F}" type="presParOf" srcId="{F5B31822-CA43-4E10-87BC-8FBD5DBCA613}" destId="{A3231AFE-E9FA-4745-874A-8B3048335E2F}" srcOrd="2" destOrd="0" presId="urn:microsoft.com/office/officeart/2005/8/layout/lProcess3"/>
    <dgm:cxn modelId="{8F21B204-FBB2-4E73-B352-28A31B7BC6CB}" type="presParOf" srcId="{A3231AFE-E9FA-4745-874A-8B3048335E2F}" destId="{71624DC0-8A7D-4CA5-94CF-B7C2F7761DFB}" srcOrd="0" destOrd="0" presId="urn:microsoft.com/office/officeart/2005/8/layout/lProcess3"/>
    <dgm:cxn modelId="{40161926-B6CD-486E-A7AB-91285145B4F1}" type="presParOf" srcId="{A3231AFE-E9FA-4745-874A-8B3048335E2F}" destId="{10BCD21C-DF46-47CB-A2CB-148D60A28F94}" srcOrd="1" destOrd="0" presId="urn:microsoft.com/office/officeart/2005/8/layout/lProcess3"/>
    <dgm:cxn modelId="{FE2C972C-E44A-4E99-A941-B4840077397F}" type="presParOf" srcId="{A3231AFE-E9FA-4745-874A-8B3048335E2F}" destId="{23FCDBBD-CE66-48E3-9674-922FB6A1D07B}" srcOrd="2" destOrd="0" presId="urn:microsoft.com/office/officeart/2005/8/layout/lProcess3"/>
    <dgm:cxn modelId="{ADA8A7C1-DCA4-4465-AB0F-FC5EE1EC96A8}" type="presParOf" srcId="{F5B31822-CA43-4E10-87BC-8FBD5DBCA613}" destId="{0FF0911B-7B45-4026-91AB-64E6B81663EC}" srcOrd="3" destOrd="0" presId="urn:microsoft.com/office/officeart/2005/8/layout/lProcess3"/>
    <dgm:cxn modelId="{60BFE310-D41C-48A2-ADDF-0155734121EC}" type="presParOf" srcId="{F5B31822-CA43-4E10-87BC-8FBD5DBCA613}" destId="{995F7045-C878-4EC9-8127-0123D928BB2B}" srcOrd="4" destOrd="0" presId="urn:microsoft.com/office/officeart/2005/8/layout/lProcess3"/>
    <dgm:cxn modelId="{4118D27C-623E-43F3-B635-D5EAC4799793}" type="presParOf" srcId="{995F7045-C878-4EC9-8127-0123D928BB2B}" destId="{13253BDF-C116-4382-BE31-3124793BDF18}" srcOrd="0" destOrd="0" presId="urn:microsoft.com/office/officeart/2005/8/layout/lProcess3"/>
    <dgm:cxn modelId="{97D859EB-D997-40B8-ADCF-CB618A478E27}" type="presParOf" srcId="{995F7045-C878-4EC9-8127-0123D928BB2B}" destId="{3B8A27CF-7743-4DA4-AB7F-5B350D1A75AF}" srcOrd="1" destOrd="0" presId="urn:microsoft.com/office/officeart/2005/8/layout/lProcess3"/>
    <dgm:cxn modelId="{34BA8194-3F1B-4B4D-B2DD-87AA76DC9BD4}" type="presParOf" srcId="{995F7045-C878-4EC9-8127-0123D928BB2B}" destId="{76FC853B-1424-4E80-967E-3A89CF73991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4B343-493B-4283-ACAE-62EA51B5816D}">
      <dsp:nvSpPr>
        <dsp:cNvPr id="0" name=""/>
        <dsp:cNvSpPr/>
      </dsp:nvSpPr>
      <dsp:spPr>
        <a:xfrm>
          <a:off x="2528164" y="829"/>
          <a:ext cx="1553765" cy="6215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sp:txBody>
      <dsp:txXfrm>
        <a:off x="2838917" y="829"/>
        <a:ext cx="932259" cy="621506"/>
      </dsp:txXfrm>
    </dsp:sp>
    <dsp:sp modelId="{DB9F83EA-38CD-4B9A-9F2A-9075416D3F9B}">
      <dsp:nvSpPr>
        <dsp:cNvPr id="0" name=""/>
        <dsp:cNvSpPr/>
      </dsp:nvSpPr>
      <dsp:spPr>
        <a:xfrm>
          <a:off x="4095075" y="53657"/>
          <a:ext cx="1289625" cy="5158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FFMM</a:t>
          </a:r>
        </a:p>
      </dsp:txBody>
      <dsp:txXfrm>
        <a:off x="4353000" y="53657"/>
        <a:ext cx="773775" cy="515850"/>
      </dsp:txXfrm>
    </dsp:sp>
    <dsp:sp modelId="{71624DC0-8A7D-4CA5-94CF-B7C2F7761DFB}">
      <dsp:nvSpPr>
        <dsp:cNvPr id="0" name=""/>
        <dsp:cNvSpPr/>
      </dsp:nvSpPr>
      <dsp:spPr>
        <a:xfrm>
          <a:off x="2528164" y="709346"/>
          <a:ext cx="1553765" cy="6215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2025</a:t>
          </a:r>
        </a:p>
      </dsp:txBody>
      <dsp:txXfrm>
        <a:off x="2838917" y="709346"/>
        <a:ext cx="932259" cy="621506"/>
      </dsp:txXfrm>
    </dsp:sp>
    <dsp:sp modelId="{23FCDBBD-CE66-48E3-9674-922FB6A1D07B}">
      <dsp:nvSpPr>
        <dsp:cNvPr id="0" name=""/>
        <dsp:cNvSpPr/>
      </dsp:nvSpPr>
      <dsp:spPr>
        <a:xfrm>
          <a:off x="4095075" y="762174"/>
          <a:ext cx="1289625" cy="5158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Fuerza Pública</a:t>
          </a:r>
        </a:p>
      </dsp:txBody>
      <dsp:txXfrm>
        <a:off x="4353000" y="762174"/>
        <a:ext cx="773775" cy="515850"/>
      </dsp:txXfrm>
    </dsp:sp>
    <dsp:sp modelId="{13253BDF-C116-4382-BE31-3124793BDF18}">
      <dsp:nvSpPr>
        <dsp:cNvPr id="0" name=""/>
        <dsp:cNvSpPr/>
      </dsp:nvSpPr>
      <dsp:spPr>
        <a:xfrm>
          <a:off x="2528164" y="1417863"/>
          <a:ext cx="1553765" cy="6215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2030</a:t>
          </a:r>
        </a:p>
      </dsp:txBody>
      <dsp:txXfrm>
        <a:off x="2838917" y="1417863"/>
        <a:ext cx="932259" cy="621506"/>
      </dsp:txXfrm>
    </dsp:sp>
    <dsp:sp modelId="{76FC853B-1424-4E80-967E-3A89CF73991F}">
      <dsp:nvSpPr>
        <dsp:cNvPr id="0" name=""/>
        <dsp:cNvSpPr/>
      </dsp:nvSpPr>
      <dsp:spPr>
        <a:xfrm>
          <a:off x="4095075" y="1470691"/>
          <a:ext cx="1289625" cy="5158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Gobierno Nacional</a:t>
          </a:r>
        </a:p>
      </dsp:txBody>
      <dsp:txXfrm>
        <a:off x="4353000" y="1470691"/>
        <a:ext cx="773775" cy="515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>
              <a:defRPr sz="1200"/>
            </a:lvl1pPr>
          </a:lstStyle>
          <a:p>
            <a:fld id="{92AA7F05-84E6-40B3-A4B3-4DED62475620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8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8685218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>
              <a:defRPr sz="1200"/>
            </a:lvl1pPr>
          </a:lstStyle>
          <a:p>
            <a:fld id="{BB884AD4-E3F9-4497-8406-B0D3919B17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21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>
              <a:defRPr sz="1200"/>
            </a:lvl1pPr>
          </a:lstStyle>
          <a:p>
            <a:fld id="{D3E5D62A-23DA-445A-B9C7-12372AF2A5F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3" tIns="46061" rIns="92123" bIns="4606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2123" tIns="46061" rIns="92123" bIns="4606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8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685218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>
              <a:defRPr sz="1200"/>
            </a:lvl1pPr>
          </a:lstStyle>
          <a:p>
            <a:fld id="{8F9CC4E5-BEDC-40CA-9BF9-6FA356DB84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36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33600" y="914400"/>
            <a:ext cx="8123238" cy="4570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506" indent="-28788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548" indent="-230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166" indent="-230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786" indent="-230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404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02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642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526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B1C94B-1300-43C6-9DE5-AC82ED13DCE8}" type="slidenum">
              <a:rPr lang="es-CO" smtClean="0"/>
              <a:pPr/>
              <a:t>2</a:t>
            </a:fld>
            <a:endParaRPr lang="es-CO"/>
          </a:p>
        </p:txBody>
      </p:sp>
      <p:sp>
        <p:nvSpPr>
          <p:cNvPr id="66565" name="4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5" y="0"/>
            <a:ext cx="167074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9" tIns="45925" rIns="91849" bIns="4592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506" indent="-28788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548" indent="-230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166" indent="-230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786" indent="-230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404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02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642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526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/>
              <a:t>TERCERA  AUDIENCIA PÚBLICA  DE RENDICION DE CUENTAS 2010</a:t>
            </a:r>
          </a:p>
        </p:txBody>
      </p:sp>
    </p:spTree>
    <p:extLst>
      <p:ext uri="{BB962C8B-B14F-4D97-AF65-F5344CB8AC3E}">
        <p14:creationId xmlns:p14="http://schemas.microsoft.com/office/powerpoint/2010/main" val="132485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33600" y="914400"/>
            <a:ext cx="8123238" cy="4570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506" indent="-28788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548" indent="-230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166" indent="-230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786" indent="-230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404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02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642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526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CD3A12-47F4-4986-899E-4030DB5E18A3}" type="slidenum">
              <a:rPr lang="es-CO" smtClean="0"/>
              <a:pPr/>
              <a:t>3</a:t>
            </a:fld>
            <a:endParaRPr lang="es-CO"/>
          </a:p>
        </p:txBody>
      </p:sp>
      <p:sp>
        <p:nvSpPr>
          <p:cNvPr id="67589" name="4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5" y="0"/>
            <a:ext cx="167074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49" tIns="45925" rIns="91849" bIns="4592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506" indent="-28788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548" indent="-2303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166" indent="-2303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786" indent="-2303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404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02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642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5261" indent="-230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/>
              <a:t>TERCERA  AUDIENCIA PÚBLICA  DE RENDICION DE CUENTAS 2010</a:t>
            </a:r>
          </a:p>
        </p:txBody>
      </p:sp>
    </p:spTree>
    <p:extLst>
      <p:ext uri="{BB962C8B-B14F-4D97-AF65-F5344CB8AC3E}">
        <p14:creationId xmlns:p14="http://schemas.microsoft.com/office/powerpoint/2010/main" val="16739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86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37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52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90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0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0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0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85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94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66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9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81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7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8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39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9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58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83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2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02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F2EF-4626-4CBA-AC0D-C0DFC612C4AF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object 8"/>
          <p:cNvSpPr/>
          <p:nvPr userDrawn="1"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10" y="727385"/>
            <a:ext cx="268160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10" y="727385"/>
            <a:ext cx="268160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cialogistica.gov.co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hyperlink" Target="mailto:contactenos@agencialogistica.gov.co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5.jpeg"/><Relationship Id="rId10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contactenos@agencialogistica.gov.co" TargetMode="External"/><Relationship Id="rId5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0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10463993" y="194983"/>
            <a:ext cx="1404607" cy="84337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u="sng" dirty="0">
                <a:solidFill>
                  <a:prstClr val="black"/>
                </a:solidFill>
                <a:latin typeface="Microsoft New Tai Lue"/>
                <a:cs typeface="Microsoft New Tai Lue"/>
                <a:hlinkClick r:id="rId8"/>
              </a:rPr>
              <a:t>www.agencialogistica.gov.co</a:t>
            </a:r>
            <a:endParaRPr sz="1000" u="sng" dirty="0">
              <a:solidFill>
                <a:prstClr val="black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2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5822034" y="1804297"/>
            <a:ext cx="173253" cy="1732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7"/>
          <p:cNvSpPr txBox="1">
            <a:spLocks noGrp="1"/>
          </p:cNvSpPr>
          <p:nvPr>
            <p:ph type="title"/>
          </p:nvPr>
        </p:nvSpPr>
        <p:spPr>
          <a:xfrm>
            <a:off x="192582" y="1138823"/>
            <a:ext cx="4768734" cy="130035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Agencia Logística de las Fuerzas </a:t>
            </a: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Militares</a:t>
            </a:r>
            <a:endParaRPr lang="es-CO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901746" y="1857564"/>
          <a:ext cx="8643543" cy="262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012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MISIÓN: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Efectuar el suministro de abastecimiento Clase III y otros abastecimientos y servicios que requieran las Fuerzas Militares, diferentes a Clase I. </a:t>
                      </a:r>
                    </a:p>
                  </a:txBody>
                  <a:tcPr marL="112541" marR="112541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CLASE III: Suministrar combustible terrestre, marítimo y de aviación, así como aceites, grasas y lubricantes.</a:t>
                      </a: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50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CREDIAGLO: Otorgar créditos con recursos propios al personal activo, retirado, civiles y pensionados que pertenezcan a las FF.MM. y entidades del Sector Defensa.</a:t>
                      </a: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00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BUCEO AGLO: Comercializar los servicios de buceo y salvamento de la Armada Nacional con entidades oficiales, personas naturales, o jurídicas que lo requieran.</a:t>
                      </a: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AutoShape 2" descr="Resultado de imagen para viveres fresco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4" descr="Resultado de imagen para viveres fresco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8" descr="Resultado de imagen para viveres fresco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1702"/>
            <a:ext cx="12193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7"/>
          <p:cNvSpPr txBox="1">
            <a:spLocks/>
          </p:cNvSpPr>
          <p:nvPr/>
        </p:nvSpPr>
        <p:spPr>
          <a:xfrm>
            <a:off x="918740" y="541055"/>
            <a:ext cx="502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Abastecimientos y Servicios</a:t>
            </a:r>
            <a:endParaRPr lang="es-CO" sz="24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10634" y="1972736"/>
          <a:ext cx="11324166" cy="232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6234">
                <a:tc>
                  <a:txBody>
                    <a:bodyPr/>
                    <a:lstStyle/>
                    <a:p>
                      <a:pPr algn="just"/>
                      <a:r>
                        <a:rPr lang="es-CO" sz="2000" b="1" kern="1200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Misión: </a:t>
                      </a:r>
                    </a:p>
                    <a:p>
                      <a:pPr algn="just"/>
                      <a:r>
                        <a:rPr lang="es-CO" sz="2000" b="1" kern="1200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Efectuar la planificación de las obras civiles y de ingeniería, de acuerdo con las necesidades y competencias de la entidad, así como las acciones necesarias para garantizar su cumplimiento.</a:t>
                      </a:r>
                    </a:p>
                  </a:txBody>
                  <a:tcPr marL="112541" marR="112541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20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Análisis de las condiciones técnicas, económicas y administrativas, para la suscripción de convenios, contratos interadministrativos y/o actas de acuerdos en materia de obras civiles e ingeniería.</a:t>
                      </a:r>
                    </a:p>
                  </a:txBody>
                  <a:tcPr marL="112541" marR="112541" marT="45719" marB="45719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AutoShape 2" descr="Resultado de imagen para viveres fresco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4" descr="Resultado de imagen para viveres fresco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6" descr="Resultado de imagen para viveres fresco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8" descr="Resultado de imagen para viveres fresco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121" y="4812242"/>
            <a:ext cx="12601576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7"/>
          <p:cNvSpPr txBox="1">
            <a:spLocks/>
          </p:cNvSpPr>
          <p:nvPr/>
        </p:nvSpPr>
        <p:spPr>
          <a:xfrm>
            <a:off x="918740" y="561069"/>
            <a:ext cx="502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de Infraestructura</a:t>
            </a:r>
            <a:endParaRPr lang="es-CO" sz="24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10634" y="2051076"/>
          <a:ext cx="11324166" cy="208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1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800" b="1" kern="1200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Misión: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Efectuar el control de legalidad de los procesos contractuales que celebre la entidad, garantizando la transparencia, publicidad, selección objetiva, equidad, economía y racionalidad de los procesos de contratación que se adelanten.</a:t>
                      </a:r>
                    </a:p>
                  </a:txBody>
                  <a:tcPr marL="112541" marR="112541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18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Dirigir la elaboración de estudios de mercado, análisis del sector, viabilidad técnica y estudios y documentos previos.</a:t>
                      </a:r>
                    </a:p>
                  </a:txBody>
                  <a:tcPr marL="112541" marR="112541" marT="45719" marB="45719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AutoShape 2" descr="Resultado de imagen para viveres fresco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4" descr="Resultado de imagen para viveres fresco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6" descr="Resultado de imagen para viveres fresco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8" descr="Resultado de imagen para viveres fresco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857" y="4763559"/>
            <a:ext cx="1239996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838200" y="518696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Contratación</a:t>
            </a:r>
          </a:p>
        </p:txBody>
      </p:sp>
    </p:spTree>
    <p:extLst>
      <p:ext uri="{BB962C8B-B14F-4D97-AF65-F5344CB8AC3E}">
        <p14:creationId xmlns:p14="http://schemas.microsoft.com/office/powerpoint/2010/main" val="1229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57200" y="1772620"/>
          <a:ext cx="11247966" cy="262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395">
                <a:tc rowSpan="3">
                  <a:txBody>
                    <a:bodyPr/>
                    <a:lstStyle/>
                    <a:p>
                      <a:pPr algn="just"/>
                      <a:r>
                        <a:rPr lang="es-CO" sz="1600" b="1" kern="1200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Misión: </a:t>
                      </a:r>
                    </a:p>
                    <a:p>
                      <a:pPr algn="just"/>
                      <a:r>
                        <a:rPr lang="es-CO" sz="1600" b="1" kern="1200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Establecer y efectuar acciones de producción que garanticen el cumplimiento de estándares y la oportunidad en la entrega de los productos requeridos por las Fuerzas Militares y demás entidades públicas, a través de los procesos productivos de la Agencia Logística de las Fuerzas Militares.</a:t>
                      </a:r>
                    </a:p>
                  </a:txBody>
                  <a:tcPr marL="112541" marR="112541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14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RACIONES DE CAMPAÑA: La ración de campaña de 12 y 24 horas cuenta con productos de alto aporte calórico, entre los que se destacan las comidas listas para consumo, productos de panadería larga vida y alimentos energéticos.</a:t>
                      </a:r>
                    </a:p>
                  </a:txBody>
                  <a:tcPr marL="112541" marR="112541" marT="45719" marB="45719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95">
                <a:tc vMerge="1">
                  <a:txBody>
                    <a:bodyPr/>
                    <a:lstStyle/>
                    <a:p>
                      <a:pPr algn="just"/>
                      <a:endParaRPr lang="es-CO" sz="1800" b="1" kern="1200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14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PLANTA PROCESADORA DE CAFÉ: En la planta se tuesta, muele y empaca café de la mejor calidad, cumpliendo con un estricto proceso de producción. </a:t>
                      </a:r>
                    </a:p>
                  </a:txBody>
                  <a:tcPr marL="112541" marR="112541" marT="45719" marB="45719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95">
                <a:tc vMerge="1">
                  <a:txBody>
                    <a:bodyPr/>
                    <a:lstStyle/>
                    <a:p>
                      <a:pPr algn="just"/>
                      <a:endParaRPr lang="es-CO" sz="1800" b="1" kern="1200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14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PANADERÍA:  Brinda un producto de primera calidad  en los comedores de tropa, generando ahorros sustanciales que redundarán en un mejor servicio, en un tiempo óptimo y al precio justo. </a:t>
                      </a:r>
                    </a:p>
                  </a:txBody>
                  <a:tcPr marL="112541" marR="112541" marT="45719" marB="45719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AutoShape 2" descr="Resultado de imagen para viveres fresco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4" descr="Resultado de imagen para viveres fresco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6" descr="Resultado de imagen para viveres fresco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8" descr="Resultado de imagen para viveres fresco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83150"/>
            <a:ext cx="12193588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838200" y="51435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Producción Industrial</a:t>
            </a:r>
          </a:p>
        </p:txBody>
      </p:sp>
    </p:spTree>
    <p:extLst>
      <p:ext uri="{BB962C8B-B14F-4D97-AF65-F5344CB8AC3E}">
        <p14:creationId xmlns:p14="http://schemas.microsoft.com/office/powerpoint/2010/main" val="40999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5654" y="2950558"/>
            <a:ext cx="288544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1061720" algn="l"/>
              </a:tabLst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@AgLogistica	Agencia Logística 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3727" y="2953250"/>
            <a:ext cx="221145" cy="2211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380" y="2969470"/>
            <a:ext cx="16891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900" spc="-3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1902" y="2927873"/>
            <a:ext cx="6762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aglogisticafm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21810" y="2911561"/>
            <a:ext cx="221183" cy="2212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33021" y="5373236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3558540"/>
          </a:xfrm>
          <a:custGeom>
            <a:avLst/>
            <a:gdLst/>
            <a:ahLst/>
            <a:cxnLst/>
            <a:rect l="l" t="t" r="r" b="b"/>
            <a:pathLst>
              <a:path w="12192000" h="3558540">
                <a:moveTo>
                  <a:pt x="4276153" y="0"/>
                </a:moveTo>
                <a:lnTo>
                  <a:pt x="0" y="0"/>
                </a:lnTo>
                <a:lnTo>
                  <a:pt x="0" y="3558286"/>
                </a:lnTo>
                <a:lnTo>
                  <a:pt x="12192000" y="3558286"/>
                </a:lnTo>
                <a:lnTo>
                  <a:pt x="12192000" y="3256622"/>
                </a:lnTo>
                <a:lnTo>
                  <a:pt x="5610758" y="3256622"/>
                </a:lnTo>
                <a:lnTo>
                  <a:pt x="4276153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5003" y="2577170"/>
            <a:ext cx="3597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Síguenos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en nuestras redes</a:t>
            </a:r>
            <a:r>
              <a:rPr sz="1400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sociales</a:t>
            </a:r>
            <a:endParaRPr sz="1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12049" y="1602667"/>
            <a:ext cx="294703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030"/>
              </a:lnSpc>
              <a:spcBef>
                <a:spcPts val="100"/>
              </a:spcBef>
            </a:pPr>
            <a:r>
              <a:rPr dirty="0"/>
              <a:t>Gracias</a:t>
            </a:r>
            <a:r>
              <a:rPr dirty="0">
                <a:solidFill>
                  <a:srgbClr val="003755"/>
                </a:solidFill>
              </a:rPr>
              <a:t> </a:t>
            </a:r>
            <a:r>
              <a:rPr dirty="0"/>
              <a:t>por la</a:t>
            </a:r>
            <a:r>
              <a:rPr spc="-75" dirty="0"/>
              <a:t> </a:t>
            </a:r>
            <a:r>
              <a:rPr spc="-5" dirty="0"/>
              <a:t>atención</a:t>
            </a:r>
          </a:p>
          <a:p>
            <a:pPr marR="5080" algn="r">
              <a:lnSpc>
                <a:spcPts val="2030"/>
              </a:lnSpc>
            </a:pPr>
            <a:r>
              <a:rPr dirty="0"/>
              <a:t>p</a:t>
            </a:r>
            <a:r>
              <a:rPr spc="25" dirty="0"/>
              <a:t>r</a:t>
            </a:r>
            <a:r>
              <a:rPr dirty="0"/>
              <a:t>estada</a:t>
            </a:r>
          </a:p>
        </p:txBody>
      </p:sp>
      <p:sp>
        <p:nvSpPr>
          <p:cNvPr id="15" name="object 15"/>
          <p:cNvSpPr/>
          <p:nvPr/>
        </p:nvSpPr>
        <p:spPr>
          <a:xfrm>
            <a:off x="2385888" y="2206645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543780"/>
            <a:ext cx="12192000" cy="501015"/>
          </a:xfrm>
          <a:custGeom>
            <a:avLst/>
            <a:gdLst/>
            <a:ahLst/>
            <a:cxnLst/>
            <a:rect l="l" t="t" r="r" b="b"/>
            <a:pathLst>
              <a:path w="12192000" h="501014">
                <a:moveTo>
                  <a:pt x="12192000" y="500506"/>
                </a:moveTo>
                <a:lnTo>
                  <a:pt x="0" y="500506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0050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049" y="4721721"/>
            <a:ext cx="30626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Lato"/>
                <a:cs typeface="Lato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Lato"/>
                <a:cs typeface="Lato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Lato"/>
                <a:cs typeface="Lato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Lato"/>
                <a:cs typeface="Lato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Lato"/>
                <a:cs typeface="Lato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Lato"/>
                <a:cs typeface="Lato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Lato"/>
                <a:cs typeface="Lato"/>
              </a:rPr>
              <a:t>Colombia!</a:t>
            </a:r>
            <a:endParaRPr sz="1000" dirty="0">
              <a:solidFill>
                <a:prstClr val="black"/>
              </a:solidFill>
              <a:latin typeface="Lato"/>
              <a:cs typeface="La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8248" y="5236799"/>
            <a:ext cx="5634355" cy="1621790"/>
          </a:xfrm>
          <a:custGeom>
            <a:avLst/>
            <a:gdLst/>
            <a:ahLst/>
            <a:cxnLst/>
            <a:rect l="l" t="t" r="r" b="b"/>
            <a:pathLst>
              <a:path w="5634355" h="1621790">
                <a:moveTo>
                  <a:pt x="5633758" y="0"/>
                </a:moveTo>
                <a:lnTo>
                  <a:pt x="0" y="0"/>
                </a:lnTo>
                <a:lnTo>
                  <a:pt x="722058" y="1621193"/>
                </a:lnTo>
                <a:lnTo>
                  <a:pt x="5633758" y="1621193"/>
                </a:lnTo>
                <a:lnTo>
                  <a:pt x="5633758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75855" y="6032938"/>
            <a:ext cx="2442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O" sz="1400" b="1" spc="-5" dirty="0">
                <a:solidFill>
                  <a:prstClr val="white"/>
                </a:solidFill>
                <a:latin typeface="Microsoft New Tai Lue"/>
                <a:cs typeface="Microsoft New Tai Lue"/>
              </a:rPr>
              <a:t>www.agencialogistica.gov.co</a:t>
            </a:r>
            <a:endParaRPr sz="1400" b="1" dirty="0">
              <a:solidFill>
                <a:prstClr val="white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3505200" y="5546472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18"/>
          <p:cNvSpPr/>
          <p:nvPr/>
        </p:nvSpPr>
        <p:spPr>
          <a:xfrm>
            <a:off x="177231" y="5574219"/>
            <a:ext cx="242255" cy="24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4020884" y="5574219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56783" y="5550841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5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6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7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3"/>
          <p:cNvSpPr/>
          <p:nvPr/>
        </p:nvSpPr>
        <p:spPr>
          <a:xfrm>
            <a:off x="250238" y="5627979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4"/>
          <p:cNvSpPr/>
          <p:nvPr/>
        </p:nvSpPr>
        <p:spPr>
          <a:xfrm>
            <a:off x="270289" y="572182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5"/>
          <p:cNvSpPr/>
          <p:nvPr/>
        </p:nvSpPr>
        <p:spPr>
          <a:xfrm>
            <a:off x="271089" y="573625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6"/>
          <p:cNvSpPr/>
          <p:nvPr/>
        </p:nvSpPr>
        <p:spPr>
          <a:xfrm>
            <a:off x="3660959" y="5567468"/>
            <a:ext cx="242255" cy="24226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9775" y="1344914"/>
            <a:ext cx="8124825" cy="49796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bject 7"/>
          <p:cNvSpPr txBox="1">
            <a:spLocks/>
          </p:cNvSpPr>
          <p:nvPr/>
        </p:nvSpPr>
        <p:spPr>
          <a:xfrm>
            <a:off x="918740" y="377259"/>
            <a:ext cx="502486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Origen ALFM</a:t>
            </a:r>
          </a:p>
          <a:p>
            <a:pPr marL="12700">
              <a:spcBef>
                <a:spcPts val="100"/>
              </a:spcBef>
            </a:pPr>
            <a:r>
              <a:rPr lang="es-CO" sz="2000" b="1" kern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(Decreto 4746 / 2005)</a:t>
            </a:r>
          </a:p>
        </p:txBody>
      </p:sp>
    </p:spTree>
    <p:extLst>
      <p:ext uri="{BB962C8B-B14F-4D97-AF65-F5344CB8AC3E}">
        <p14:creationId xmlns:p14="http://schemas.microsoft.com/office/powerpoint/2010/main" val="13940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78264" y="2651026"/>
            <a:ext cx="10404136" cy="24314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CO" sz="2800" b="1" dirty="0">
              <a:cs typeface="Arial" pitchFamily="34" charset="0"/>
            </a:endParaRPr>
          </a:p>
          <a:p>
            <a:pPr algn="just">
              <a:defRPr/>
            </a:pP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La Agencia Logística de las Fuerzas Militares, es un establecimiento Público del Orden Nacional, adscrito al Ministerio de Defensa, dotado de personería jurídica, autonomía administrativa, financiera y patrimonial, creada mediante Decreto 4746 del 30 DIC 2005.</a:t>
            </a:r>
          </a:p>
          <a:p>
            <a:pPr algn="just">
              <a:defRPr/>
            </a:pPr>
            <a:endParaRPr lang="es-ES" sz="2800" b="1" dirty="0">
              <a:cs typeface="Arial" pitchFamily="34" charset="0"/>
            </a:endParaRPr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918740" y="513444"/>
            <a:ext cx="50248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 Jurídica</a:t>
            </a:r>
            <a:endParaRPr lang="es-CO" sz="28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11053" y="1533524"/>
            <a:ext cx="9144000" cy="1793851"/>
          </a:xfrm>
        </p:spPr>
        <p:txBody>
          <a:bodyPr>
            <a:noAutofit/>
          </a:bodyPr>
          <a:lstStyle/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Proveer soluciones logísticas focalizadas en abastecimiento Clase I, Clase III e infraestructura a las Fuerzas Militares de Colombia y a otras entidades del Gobierno Nacional, en todo tiempo y lugar, y desarrollar sus capacidades en la gestión de otros bienes y servicios.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23393" y="4436282"/>
            <a:ext cx="6462713" cy="222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2022 la ALFM será el operador logístico con los más altos niveles de competitividad sistémica, integrada a los sistemas logísticos de las FFMM y otros actores de orden nacional e internacional.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5423925" y="4413138"/>
          <a:ext cx="8128000" cy="204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175787" y="1580915"/>
            <a:ext cx="3643615" cy="4616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2255573" y="4227402"/>
            <a:ext cx="3168352" cy="4616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</a:p>
        </p:txBody>
      </p:sp>
      <p:sp>
        <p:nvSpPr>
          <p:cNvPr id="8" name="object 7"/>
          <p:cNvSpPr txBox="1">
            <a:spLocks/>
          </p:cNvSpPr>
          <p:nvPr/>
        </p:nvSpPr>
        <p:spPr>
          <a:xfrm>
            <a:off x="918740" y="503919"/>
            <a:ext cx="50248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y Visión</a:t>
            </a:r>
            <a:endParaRPr lang="es-CO" sz="28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7"/>
          <p:cNvSpPr txBox="1">
            <a:spLocks/>
          </p:cNvSpPr>
          <p:nvPr/>
        </p:nvSpPr>
        <p:spPr>
          <a:xfrm>
            <a:off x="918740" y="532494"/>
            <a:ext cx="502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Organizacional</a:t>
            </a:r>
            <a:endParaRPr lang="es-CO" sz="24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98 CuadroTexto"/>
          <p:cNvSpPr txBox="1"/>
          <p:nvPr/>
        </p:nvSpPr>
        <p:spPr>
          <a:xfrm>
            <a:off x="4374368" y="1167079"/>
            <a:ext cx="3207549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F7964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Dirección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CR. (</a:t>
            </a:r>
            <a:r>
              <a:rPr lang="es-CO" sz="1100" b="1" kern="0" baseline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R) </a:t>
            </a:r>
            <a:r>
              <a:rPr lang="es-CO" sz="1100" b="1" kern="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Oscar Alberto Jaramillo Carrillo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14 CuadroTexto"/>
          <p:cNvSpPr txBox="1"/>
          <p:nvPr/>
        </p:nvSpPr>
        <p:spPr>
          <a:xfrm>
            <a:off x="1913503" y="1695794"/>
            <a:ext cx="3410985" cy="600164"/>
          </a:xfrm>
          <a:prstGeom prst="rect">
            <a:avLst/>
          </a:prstGeom>
          <a:solidFill>
            <a:srgbClr val="F79646"/>
          </a:solidFill>
          <a:ln w="28575">
            <a:solidFill>
              <a:srgbClr val="F7964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Oficina Asesora de Planeación e Innovación </a:t>
            </a:r>
            <a:r>
              <a:rPr kumimoji="0" lang="es-CO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Institucional (E)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s-CO" sz="1100" b="1" kern="0" noProof="0" dirty="0">
                <a:latin typeface="Arial" pitchFamily="34" charset="0"/>
                <a:cs typeface="Arial" pitchFamily="34" charset="0"/>
              </a:rPr>
              <a:t>Dr. </a:t>
            </a:r>
            <a:r>
              <a:rPr lang="es-CO" sz="1100" b="1" kern="0" noProof="0" dirty="0" smtClean="0">
                <a:latin typeface="Arial" pitchFamily="34" charset="0"/>
                <a:cs typeface="Arial" pitchFamily="34" charset="0"/>
              </a:rPr>
              <a:t>Miguel Angel Arévalo Luque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15 CuadroTexto"/>
          <p:cNvSpPr txBox="1"/>
          <p:nvPr/>
        </p:nvSpPr>
        <p:spPr>
          <a:xfrm>
            <a:off x="6603610" y="2102210"/>
            <a:ext cx="3116160" cy="430887"/>
          </a:xfrm>
          <a:prstGeom prst="rect">
            <a:avLst/>
          </a:prstGeom>
          <a:solidFill>
            <a:srgbClr val="F79646"/>
          </a:solidFill>
          <a:ln w="28575">
            <a:solidFill>
              <a:srgbClr val="F7964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Oficina Asesora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Jurídica</a:t>
            </a:r>
          </a:p>
          <a:p>
            <a:pPr lvl="0" algn="ctr">
              <a:defRPr/>
            </a:pPr>
            <a:r>
              <a:rPr lang="es-CO" sz="1100" b="1" kern="0" dirty="0">
                <a:latin typeface="Arial" pitchFamily="34" charset="0"/>
                <a:cs typeface="Arial" pitchFamily="34" charset="0"/>
              </a:rPr>
              <a:t>Dra. Martha Eugenia Cortés Baquero </a:t>
            </a:r>
            <a:endParaRPr lang="es-ES" sz="11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19 Conector recto"/>
          <p:cNvCxnSpPr/>
          <p:nvPr/>
        </p:nvCxnSpPr>
        <p:spPr>
          <a:xfrm>
            <a:off x="5338200" y="1988221"/>
            <a:ext cx="628333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8" name="167 Conector recto"/>
          <p:cNvCxnSpPr>
            <a:stCxn id="4" idx="2"/>
          </p:cNvCxnSpPr>
          <p:nvPr/>
        </p:nvCxnSpPr>
        <p:spPr>
          <a:xfrm flipH="1">
            <a:off x="5966533" y="1597966"/>
            <a:ext cx="11610" cy="222046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9" name="169 Conector recto"/>
          <p:cNvCxnSpPr/>
          <p:nvPr/>
        </p:nvCxnSpPr>
        <p:spPr>
          <a:xfrm flipV="1">
            <a:off x="1432711" y="3807017"/>
            <a:ext cx="9308994" cy="4514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0" name="174 Conector recto"/>
          <p:cNvCxnSpPr/>
          <p:nvPr/>
        </p:nvCxnSpPr>
        <p:spPr>
          <a:xfrm>
            <a:off x="1421336" y="3794366"/>
            <a:ext cx="2907" cy="1947063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104 CuadroTexto"/>
          <p:cNvSpPr txBox="1"/>
          <p:nvPr/>
        </p:nvSpPr>
        <p:spPr>
          <a:xfrm>
            <a:off x="152400" y="4717876"/>
            <a:ext cx="2543685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Dirección Administrativa y Talento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Humano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black"/>
                </a:solidFill>
              </a:rPr>
              <a:t>Dra. Sandra Liliana Vargas Arias 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105 CuadroTexto"/>
          <p:cNvSpPr txBox="1"/>
          <p:nvPr/>
        </p:nvSpPr>
        <p:spPr>
          <a:xfrm>
            <a:off x="152401" y="5512417"/>
            <a:ext cx="254368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Dirección Financiera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black"/>
                </a:solidFill>
              </a:rPr>
              <a:t>Dra. Sandra Patricia Bolaños Rodríguez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103 CuadroTexto"/>
          <p:cNvSpPr txBox="1"/>
          <p:nvPr/>
        </p:nvSpPr>
        <p:spPr>
          <a:xfrm>
            <a:off x="160869" y="3932022"/>
            <a:ext cx="2543684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Secretario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 General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CR. Juan Carlos Riveros Pineda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179 Conector recto"/>
          <p:cNvCxnSpPr/>
          <p:nvPr/>
        </p:nvCxnSpPr>
        <p:spPr>
          <a:xfrm flipH="1">
            <a:off x="4238896" y="3815484"/>
            <a:ext cx="5049" cy="229836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102 CuadroTexto"/>
          <p:cNvSpPr txBox="1"/>
          <p:nvPr/>
        </p:nvSpPr>
        <p:spPr>
          <a:xfrm>
            <a:off x="2768622" y="3931314"/>
            <a:ext cx="3033691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Subdirección General  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white"/>
                </a:solidFill>
              </a:rPr>
              <a:t>Abastecimientos y Servicios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white"/>
                </a:solidFill>
              </a:rPr>
              <a:t>CR. </a:t>
            </a:r>
            <a:r>
              <a:rPr lang="es-CO" sz="1100" b="1" kern="0" dirty="0" smtClean="0">
                <a:solidFill>
                  <a:prstClr val="white"/>
                </a:solidFill>
              </a:rPr>
              <a:t>(R) </a:t>
            </a:r>
            <a:r>
              <a:rPr lang="es-CO" sz="1100" b="1" kern="0" dirty="0">
                <a:solidFill>
                  <a:prstClr val="white"/>
                </a:solidFill>
              </a:rPr>
              <a:t>Carlos Ernesto Camacho Díaz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121 CuadroTexto"/>
          <p:cNvSpPr txBox="1"/>
          <p:nvPr/>
        </p:nvSpPr>
        <p:spPr>
          <a:xfrm>
            <a:off x="2954889" y="4729390"/>
            <a:ext cx="2838958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Dirección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Abastecimientos Clase 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Dra. Rose Mary Enciso Melo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88 Conector recto"/>
          <p:cNvCxnSpPr/>
          <p:nvPr/>
        </p:nvCxnSpPr>
        <p:spPr>
          <a:xfrm>
            <a:off x="7503638" y="3807017"/>
            <a:ext cx="0" cy="62585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101 CuadroTexto"/>
          <p:cNvSpPr txBox="1"/>
          <p:nvPr/>
        </p:nvSpPr>
        <p:spPr>
          <a:xfrm>
            <a:off x="5875883" y="3939717"/>
            <a:ext cx="3412067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Subdirección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General de Contratación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Hector</a:t>
            </a:r>
            <a:r>
              <a:rPr lang="es-CO" sz="11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Vargas Rodríguez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189 Conector recto"/>
          <p:cNvCxnSpPr>
            <a:endCxn id="31" idx="2"/>
          </p:cNvCxnSpPr>
          <p:nvPr/>
        </p:nvCxnSpPr>
        <p:spPr>
          <a:xfrm>
            <a:off x="10735923" y="3815484"/>
            <a:ext cx="5351" cy="211109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100 CuadroTexto"/>
          <p:cNvSpPr txBox="1"/>
          <p:nvPr/>
        </p:nvSpPr>
        <p:spPr>
          <a:xfrm>
            <a:off x="9347222" y="3939717"/>
            <a:ext cx="2751682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Subdirección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General 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Operaciones</a:t>
            </a:r>
            <a:r>
              <a:rPr lang="es-CO" sz="11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Logísticas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Dra. Ruth Stella Calderón Nieto</a:t>
            </a:r>
          </a:p>
        </p:txBody>
      </p:sp>
      <p:sp>
        <p:nvSpPr>
          <p:cNvPr id="21" name="110 CuadroTexto"/>
          <p:cNvSpPr txBox="1"/>
          <p:nvPr/>
        </p:nvSpPr>
        <p:spPr>
          <a:xfrm>
            <a:off x="9637660" y="4733735"/>
            <a:ext cx="220724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Dirección de Producción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Dra. Martha Garzón Galvis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96 CuadroTexto"/>
          <p:cNvSpPr txBox="1"/>
          <p:nvPr/>
        </p:nvSpPr>
        <p:spPr>
          <a:xfrm>
            <a:off x="1913497" y="2440884"/>
            <a:ext cx="3410985" cy="430887"/>
          </a:xfrm>
          <a:prstGeom prst="rect">
            <a:avLst/>
          </a:prstGeom>
          <a:solidFill>
            <a:srgbClr val="F79646"/>
          </a:solidFill>
          <a:ln w="28575">
            <a:solidFill>
              <a:srgbClr val="F7964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Oficina de Control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CO" sz="11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Interno</a:t>
            </a:r>
            <a:endParaRPr kumimoji="0" lang="es-CO" sz="1100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baseline="0" dirty="0" smtClean="0">
                <a:latin typeface="Arial" pitchFamily="34" charset="0"/>
                <a:cs typeface="Arial" pitchFamily="34" charset="0"/>
              </a:rPr>
              <a:t>Dr.</a:t>
            </a:r>
            <a:r>
              <a:rPr lang="es-CO" sz="1100" b="1" kern="0" dirty="0" smtClean="0">
                <a:latin typeface="Arial" pitchFamily="34" charset="0"/>
                <a:cs typeface="Arial" pitchFamily="34" charset="0"/>
              </a:rPr>
              <a:t> Alejandro Murillo </a:t>
            </a:r>
            <a:r>
              <a:rPr lang="es-CO" sz="1100" b="1" kern="0" dirty="0" err="1" smtClean="0">
                <a:latin typeface="Arial" pitchFamily="34" charset="0"/>
                <a:cs typeface="Arial" pitchFamily="34" charset="0"/>
              </a:rPr>
              <a:t>Devia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97 CuadroTexto"/>
          <p:cNvSpPr txBox="1"/>
          <p:nvPr/>
        </p:nvSpPr>
        <p:spPr>
          <a:xfrm>
            <a:off x="1896557" y="3016634"/>
            <a:ext cx="3410985" cy="600164"/>
          </a:xfrm>
          <a:prstGeom prst="rect">
            <a:avLst/>
          </a:prstGeom>
          <a:solidFill>
            <a:srgbClr val="F79646"/>
          </a:solidFill>
          <a:ln w="28575">
            <a:solidFill>
              <a:srgbClr val="F7964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Oficina de Tecnología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la Información y las Comunicaciones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CR.</a:t>
            </a:r>
            <a:r>
              <a:rPr kumimoji="0" lang="es-ES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s-ES" sz="11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R) </a:t>
            </a:r>
            <a:r>
              <a:rPr kumimoji="0" lang="es-ES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Sonia Dolly Gutierrez Carrillo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198 Conector recto"/>
          <p:cNvCxnSpPr/>
          <p:nvPr/>
        </p:nvCxnSpPr>
        <p:spPr>
          <a:xfrm>
            <a:off x="5329727" y="2699443"/>
            <a:ext cx="636806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5" name="200 Conector recto"/>
          <p:cNvCxnSpPr/>
          <p:nvPr/>
        </p:nvCxnSpPr>
        <p:spPr>
          <a:xfrm>
            <a:off x="5321254" y="3342929"/>
            <a:ext cx="636806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6" name="203 Conector recto"/>
          <p:cNvCxnSpPr/>
          <p:nvPr/>
        </p:nvCxnSpPr>
        <p:spPr>
          <a:xfrm>
            <a:off x="5964752" y="2343829"/>
            <a:ext cx="628333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7" name="205 CuadroTexto"/>
          <p:cNvSpPr txBox="1"/>
          <p:nvPr/>
        </p:nvSpPr>
        <p:spPr>
          <a:xfrm>
            <a:off x="6603604" y="2796498"/>
            <a:ext cx="3217766" cy="430887"/>
          </a:xfrm>
          <a:prstGeom prst="rect">
            <a:avLst/>
          </a:prstGeom>
          <a:solidFill>
            <a:srgbClr val="F79646"/>
          </a:solidFill>
          <a:ln w="28575">
            <a:solidFill>
              <a:srgbClr val="F7964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Oficina de Control Interno Disciplinario</a:t>
            </a:r>
            <a:endParaRPr kumimoji="0" lang="es-CO" sz="1100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baseline="0" dirty="0">
                <a:latin typeface="Arial" pitchFamily="34" charset="0"/>
                <a:cs typeface="Arial" pitchFamily="34" charset="0"/>
              </a:rPr>
              <a:t>Dra. Fanny Mercedes González Valbuena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06 Conector recto"/>
          <p:cNvCxnSpPr/>
          <p:nvPr/>
        </p:nvCxnSpPr>
        <p:spPr>
          <a:xfrm>
            <a:off x="5964746" y="3038117"/>
            <a:ext cx="628333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9" name="214 CuadroTexto"/>
          <p:cNvSpPr txBox="1"/>
          <p:nvPr/>
        </p:nvSpPr>
        <p:spPr>
          <a:xfrm>
            <a:off x="2827877" y="5355942"/>
            <a:ext cx="304800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Dirección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Otros Abastecimientos y Servicios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Ricardo Rodríguez Sotelo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15 CuadroTexto"/>
          <p:cNvSpPr txBox="1"/>
          <p:nvPr/>
        </p:nvSpPr>
        <p:spPr>
          <a:xfrm>
            <a:off x="2848485" y="6122313"/>
            <a:ext cx="302739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Dirección de</a:t>
            </a:r>
            <a:r>
              <a:rPr kumimoji="0" lang="es-CO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Infraestructura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prstClr val="black"/>
                </a:solidFill>
              </a:rPr>
              <a:t>Dra. Patricia Ojeda Artunduaga 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221 CuadroTexto"/>
          <p:cNvSpPr txBox="1"/>
          <p:nvPr/>
        </p:nvSpPr>
        <p:spPr>
          <a:xfrm>
            <a:off x="9637654" y="5326419"/>
            <a:ext cx="220724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 Direcciones Regionales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93885"/>
              </p:ext>
            </p:extLst>
          </p:nvPr>
        </p:nvGraphicFramePr>
        <p:xfrm>
          <a:off x="1280355" y="1637422"/>
          <a:ext cx="8972752" cy="261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262">
                <a:tc row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MISIÓN: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Suministro de alimentación a las Fuerzas Militares en las diferentes modalidades de abastecimientos para satisfacer los requerimientos del Cliente.</a:t>
                      </a:r>
                      <a:endParaRPr lang="es-CO" sz="1400" b="0" kern="1200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2541" marR="112541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MODALIDADES</a:t>
                      </a:r>
                      <a:r>
                        <a:rPr lang="es-CO" sz="1400" b="1" baseline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ABASTECIMIENTOS</a:t>
                      </a:r>
                      <a:endParaRPr lang="es-CO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Comida</a:t>
                      </a:r>
                      <a:r>
                        <a:rPr lang="es-CO" sz="1400" b="1" baseline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Caliente.</a:t>
                      </a:r>
                      <a:endParaRPr lang="es-CO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50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Víveres</a:t>
                      </a:r>
                      <a:r>
                        <a:rPr lang="es-CO" sz="1400" b="1" baseline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Secos.</a:t>
                      </a:r>
                      <a:endParaRPr lang="es-CO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85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Víveres Frescos.</a:t>
                      </a: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Gastos Especiales</a:t>
                      </a:r>
                      <a:r>
                        <a:rPr lang="es-CO" sz="1400" b="1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Alimentación</a:t>
                      </a:r>
                      <a:endParaRPr lang="es-CO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50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2541" marR="112541" marT="45719" marB="45719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Recuperación.</a:t>
                      </a:r>
                    </a:p>
                  </a:txBody>
                  <a:tcPr marL="112541" marR="112541" marT="45719" marB="4571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AutoShape 2" descr="Resultado de imagen para viveres fresco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4" descr="Resultado de imagen para viveres fresco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6" descr="Resultado de imagen para viveres fresco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8" descr="Resultado de imagen para viveres fresco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4864100"/>
            <a:ext cx="1219358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7"/>
          <p:cNvSpPr txBox="1">
            <a:spLocks/>
          </p:cNvSpPr>
          <p:nvPr/>
        </p:nvSpPr>
        <p:spPr>
          <a:xfrm>
            <a:off x="918740" y="542019"/>
            <a:ext cx="5024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Abastecimientos Clase I</a:t>
            </a:r>
            <a:endParaRPr lang="es-CO" sz="24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16"/>
          <p:cNvGraphicFramePr>
            <a:graphicFrameLocks noGrp="1"/>
          </p:cNvGraphicFramePr>
          <p:nvPr>
            <p:extLst/>
          </p:nvPr>
        </p:nvGraphicFramePr>
        <p:xfrm>
          <a:off x="585829" y="1237911"/>
          <a:ext cx="6653171" cy="3858984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615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6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Regional</a:t>
                      </a:r>
                    </a:p>
                  </a:txBody>
                  <a:tcPr marL="11679" marR="11679" marT="94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  <a:alpha val="98039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CAD’S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>
                        <a:alpha val="9764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8">
                <a:tc>
                  <a:txBody>
                    <a:bodyPr/>
                    <a:lstStyle/>
                    <a:p>
                      <a:pPr marL="317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Amazonía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Antioquia Chocó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Caribe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Centro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Llanos Orientales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Nororiente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Norte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6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Pacífico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 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0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 Occidente 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Tolima Grande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679" marR="11679" marT="9489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9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CAD Estratégico Bogotá</a:t>
                      </a: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800 Toneladas</a:t>
                      </a: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40342"/>
                  </a:ext>
                </a:extLst>
              </a:tr>
              <a:tr h="2831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CAD Estratégico Bucaramanga</a:t>
                      </a: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720 Toneladas</a:t>
                      </a:r>
                      <a:endParaRPr kumimoji="0" lang="es-CO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679" marR="11679" marT="948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44977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1689481" y="5269151"/>
          <a:ext cx="4790832" cy="288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Capacidad Almacenamiento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12.558 toneladas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1701579" y="5689906"/>
          <a:ext cx="4762831" cy="288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Abastecidos promedio</a:t>
                      </a:r>
                      <a:r>
                        <a:rPr lang="es-CO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125.758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n 1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667" y="1237911"/>
            <a:ext cx="3952751" cy="4980161"/>
          </a:xfrm>
          <a:prstGeom prst="rect">
            <a:avLst/>
          </a:prstGeom>
        </p:spPr>
      </p:pic>
      <p:graphicFrame>
        <p:nvGraphicFramePr>
          <p:cNvPr id="11" name="8 Tabla"/>
          <p:cNvGraphicFramePr>
            <a:graphicFrameLocks noGrp="1"/>
          </p:cNvGraphicFramePr>
          <p:nvPr>
            <p:extLst/>
          </p:nvPr>
        </p:nvGraphicFramePr>
        <p:xfrm>
          <a:off x="1689481" y="6139553"/>
          <a:ext cx="4762831" cy="288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</a:t>
                      </a:r>
                      <a:r>
                        <a:rPr lang="es-CO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abastecidas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7"/>
          <p:cNvSpPr txBox="1">
            <a:spLocks/>
          </p:cNvSpPr>
          <p:nvPr/>
        </p:nvSpPr>
        <p:spPr>
          <a:xfrm>
            <a:off x="845264" y="438150"/>
            <a:ext cx="502486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 LOGÍSTICAS</a:t>
            </a:r>
          </a:p>
          <a:p>
            <a:pPr marL="12700" algn="ctr">
              <a:spcBef>
                <a:spcPts val="100"/>
              </a:spcBef>
            </a:pPr>
            <a:r>
              <a:rPr lang="es-CO" b="1" kern="0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DISTRIBUCIÓN LOGÍSTICA – CAD´S</a:t>
            </a:r>
            <a:endParaRPr lang="es-CO" sz="2400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a 104">
            <a:extLst>
              <a:ext uri="{FF2B5EF4-FFF2-40B4-BE49-F238E27FC236}">
                <a16:creationId xmlns:a16="http://schemas.microsoft.com/office/drawing/2014/main" id="{29AAB939-8CD3-4696-93F6-74F1194AF0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2641" y="1290732"/>
          <a:ext cx="5605215" cy="4151069"/>
        </p:xfrm>
        <a:graphic>
          <a:graphicData uri="http://schemas.openxmlformats.org/drawingml/2006/table">
            <a:tbl>
              <a:tblPr/>
              <a:tblGrid>
                <a:gridCol w="2028440">
                  <a:extLst>
                    <a:ext uri="{9D8B030D-6E8A-4147-A177-3AD203B41FA5}">
                      <a16:colId xmlns:a16="http://schemas.microsoft.com/office/drawing/2014/main" val="3229226937"/>
                    </a:ext>
                  </a:extLst>
                </a:gridCol>
                <a:gridCol w="804175">
                  <a:extLst>
                    <a:ext uri="{9D8B030D-6E8A-4147-A177-3AD203B41FA5}">
                      <a16:colId xmlns:a16="http://schemas.microsoft.com/office/drawing/2014/main" val="2633065910"/>
                    </a:ext>
                  </a:extLst>
                </a:gridCol>
                <a:gridCol w="768166">
                  <a:extLst>
                    <a:ext uri="{9D8B030D-6E8A-4147-A177-3AD203B41FA5}">
                      <a16:colId xmlns:a16="http://schemas.microsoft.com/office/drawing/2014/main" val="2681093619"/>
                    </a:ext>
                  </a:extLst>
                </a:gridCol>
                <a:gridCol w="770945">
                  <a:extLst>
                    <a:ext uri="{9D8B030D-6E8A-4147-A177-3AD203B41FA5}">
                      <a16:colId xmlns:a16="http://schemas.microsoft.com/office/drawing/2014/main" val="1149107308"/>
                    </a:ext>
                  </a:extLst>
                </a:gridCol>
                <a:gridCol w="1233489">
                  <a:extLst>
                    <a:ext uri="{9D8B030D-6E8A-4147-A177-3AD203B41FA5}">
                      <a16:colId xmlns:a16="http://schemas.microsoft.com/office/drawing/2014/main" val="1654356688"/>
                    </a:ext>
                  </a:extLst>
                </a:gridCol>
              </a:tblGrid>
              <a:tr h="497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Regional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EJC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ARC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Comedores</a:t>
                      </a:r>
                      <a:r>
                        <a:rPr lang="es-ES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26927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Amazonía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93854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Antioquia Chocó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86588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Caribe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58031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Centro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6478"/>
                  </a:ext>
                </a:extLst>
              </a:tr>
              <a:tr h="30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Llanos Orientales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56225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Nororiente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5073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Norte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26472"/>
                  </a:ext>
                </a:extLst>
              </a:tr>
              <a:tr h="258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Pacífico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02978"/>
                  </a:ext>
                </a:extLst>
              </a:tr>
              <a:tr h="239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Suroccidente </a:t>
                      </a:r>
                      <a:endParaRPr lang="es-E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02634"/>
                  </a:ext>
                </a:extLst>
              </a:tr>
              <a:tr h="246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Tolima Grande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45768"/>
                  </a:ext>
                </a:extLst>
              </a:tr>
              <a:tr h="279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ALFM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60493"/>
                  </a:ext>
                </a:extLst>
              </a:tr>
              <a:tr h="258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Administrados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r>
                        <a:rPr lang="es-ES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no </a:t>
                      </a:r>
                      <a:r>
                        <a:rPr lang="es-ES" sz="1200" b="1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Admin</a:t>
                      </a:r>
                      <a:r>
                        <a:rPr lang="es-ES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Fuerza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7" name="106 Tabla"/>
          <p:cNvGraphicFramePr>
            <a:graphicFrameLocks noGrp="1"/>
          </p:cNvGraphicFramePr>
          <p:nvPr>
            <p:extLst/>
          </p:nvPr>
        </p:nvGraphicFramePr>
        <p:xfrm>
          <a:off x="842044" y="6050485"/>
          <a:ext cx="5255812" cy="288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2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Estancias promedio</a:t>
                      </a:r>
                      <a:r>
                        <a:rPr lang="es-CO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día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45.104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107 Tabla"/>
          <p:cNvGraphicFramePr>
            <a:graphicFrameLocks noGrp="1"/>
          </p:cNvGraphicFramePr>
          <p:nvPr>
            <p:extLst/>
          </p:nvPr>
        </p:nvGraphicFramePr>
        <p:xfrm>
          <a:off x="849990" y="5688753"/>
          <a:ext cx="5247866" cy="288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18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Estancias promedio</a:t>
                      </a:r>
                      <a:r>
                        <a:rPr lang="es-CO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mes</a:t>
                      </a:r>
                      <a:endParaRPr lang="es-CO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1.353.105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2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198" y="952500"/>
            <a:ext cx="4049911" cy="5149081"/>
          </a:xfrm>
          <a:prstGeom prst="rect">
            <a:avLst/>
          </a:prstGeom>
          <a:ln>
            <a:noFill/>
          </a:ln>
        </p:spPr>
      </p:pic>
      <p:sp>
        <p:nvSpPr>
          <p:cNvPr id="8" name="object 7"/>
          <p:cNvSpPr txBox="1">
            <a:spLocks/>
          </p:cNvSpPr>
          <p:nvPr/>
        </p:nvSpPr>
        <p:spPr>
          <a:xfrm>
            <a:off x="722804" y="434409"/>
            <a:ext cx="502486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 LOGÍSTICAS</a:t>
            </a:r>
          </a:p>
          <a:p>
            <a:pPr marL="12700" algn="ctr">
              <a:spcBef>
                <a:spcPts val="100"/>
              </a:spcBef>
            </a:pPr>
            <a:r>
              <a:rPr lang="es-CO" sz="1600" b="1" kern="0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DISTRIBUCIÓN LOGÍSTICA - CATERING</a:t>
            </a:r>
            <a:endParaRPr lang="es-CO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>
            <a:spLocks/>
          </p:cNvSpPr>
          <p:nvPr/>
        </p:nvSpPr>
        <p:spPr>
          <a:xfrm>
            <a:off x="896060" y="578788"/>
            <a:ext cx="50248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VÍVERES </a:t>
            </a:r>
            <a:r>
              <a:rPr lang="es-CO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PRODUCTOS </a:t>
            </a:r>
            <a:r>
              <a:rPr lang="es-CO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CO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ADQUIERE LA ALFM</a:t>
            </a:r>
            <a:endParaRPr lang="es-CO" b="1" kern="0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049156" y="1807318"/>
          <a:ext cx="10000647" cy="392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47">
                  <a:extLst>
                    <a:ext uri="{9D8B030D-6E8A-4147-A177-3AD203B41FA5}">
                      <a16:colId xmlns:a16="http://schemas.microsoft.com/office/drawing/2014/main" val="1413637117"/>
                    </a:ext>
                  </a:extLst>
                </a:gridCol>
                <a:gridCol w="3028751">
                  <a:extLst>
                    <a:ext uri="{9D8B030D-6E8A-4147-A177-3AD203B41FA5}">
                      <a16:colId xmlns:a16="http://schemas.microsoft.com/office/drawing/2014/main" val="660820827"/>
                    </a:ext>
                  </a:extLst>
                </a:gridCol>
                <a:gridCol w="3333549">
                  <a:extLst>
                    <a:ext uri="{9D8B030D-6E8A-4147-A177-3AD203B41FA5}">
                      <a16:colId xmlns:a16="http://schemas.microsoft.com/office/drawing/2014/main" val="3173018533"/>
                    </a:ext>
                  </a:extLst>
                </a:gridCol>
              </a:tblGrid>
              <a:tr h="618248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Cárnicos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(res, pollo, cerdo, pescado)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Productos de panadería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Agua potable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1606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Carnes frías</a:t>
                      </a:r>
                      <a:endParaRPr lang="es-CO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Arepas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Productos </a:t>
                      </a:r>
                      <a:r>
                        <a:rPr lang="es-ES" b="1" dirty="0" err="1" smtClean="0">
                          <a:solidFill>
                            <a:schemeClr val="tx1"/>
                          </a:solidFill>
                        </a:rPr>
                        <a:t>Precocidos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84241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Frutas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Tamales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Productos Fritos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8507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Pulpas de frutas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Helados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Jugos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07662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Hayacas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Bebidas no alcohólicas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59398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Hortalizas</a:t>
                      </a:r>
                      <a:endParaRPr lang="es-CO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Huevos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Productos lácteos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19212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Tubérculos</a:t>
                      </a:r>
                      <a:endParaRPr lang="es-CO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Víveres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secos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Aderezos, salsas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90011"/>
                  </a:ext>
                </a:extLst>
              </a:tr>
              <a:tr h="472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Productos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enlatados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Hielo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7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021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A8E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A8E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8536</TotalTime>
  <Words>1055</Words>
  <Application>Microsoft Office PowerPoint</Application>
  <PresentationFormat>Panorámica</PresentationFormat>
  <Paragraphs>274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Lato</vt:lpstr>
      <vt:lpstr>Microsoft New Tai Lue</vt:lpstr>
      <vt:lpstr>Myriad Pro</vt:lpstr>
      <vt:lpstr>Times New Roman</vt:lpstr>
      <vt:lpstr>Trebuchet MS</vt:lpstr>
      <vt:lpstr>Tema de Office</vt:lpstr>
      <vt:lpstr>Office Theme</vt:lpstr>
      <vt:lpstr>1_Office Theme</vt:lpstr>
      <vt:lpstr>Información  Agencia Logística de las Fuerzas Militares</vt:lpstr>
      <vt:lpstr>Presentación de PowerPoint</vt:lpstr>
      <vt:lpstr>Presentación de PowerPoint</vt:lpstr>
      <vt:lpstr> Proveer soluciones logísticas focalizadas en abastecimiento Clase I, Clase III e infraestructura a las Fuerzas Militares de Colombia y a otras entidades del Gobierno Nacional, en todo tiempo y lugar, y desarrollar sus capacidades en la gestión de otros bienes y servicios.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la atención prestada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Arevalo Luque</dc:creator>
  <cp:lastModifiedBy>user</cp:lastModifiedBy>
  <cp:revision>1159</cp:revision>
  <cp:lastPrinted>2021-10-26T18:34:14Z</cp:lastPrinted>
  <dcterms:created xsi:type="dcterms:W3CDTF">2020-02-26T13:21:16Z</dcterms:created>
  <dcterms:modified xsi:type="dcterms:W3CDTF">2021-11-18T11:42:17Z</dcterms:modified>
</cp:coreProperties>
</file>