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14"/>
  </p:notesMasterIdLst>
  <p:sldIdLst>
    <p:sldId id="256" r:id="rId3"/>
    <p:sldId id="257" r:id="rId4"/>
    <p:sldId id="490" r:id="rId5"/>
    <p:sldId id="491" r:id="rId6"/>
    <p:sldId id="492" r:id="rId7"/>
    <p:sldId id="493" r:id="rId8"/>
    <p:sldId id="495" r:id="rId9"/>
    <p:sldId id="496" r:id="rId10"/>
    <p:sldId id="497" r:id="rId11"/>
    <p:sldId id="494" r:id="rId12"/>
    <p:sldId id="264" r:id="rId13"/>
  </p:sldIdLst>
  <p:sldSz cx="12192000" cy="6858000"/>
  <p:notesSz cx="9296400" cy="7010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3DFEB37B-664C-43F9-9E74-3B8F7B131EF8}">
          <p14:sldIdLst>
            <p14:sldId id="256"/>
            <p14:sldId id="257"/>
            <p14:sldId id="490"/>
            <p14:sldId id="491"/>
            <p14:sldId id="492"/>
            <p14:sldId id="493"/>
            <p14:sldId id="495"/>
            <p14:sldId id="496"/>
            <p14:sldId id="497"/>
            <p14:sldId id="494"/>
            <p14:sldId id="264"/>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Maria Palacios Anzola" initials="AMPA" lastIdx="1" clrIdx="0"/>
  <p:cmAuthor id="2" name="Hugo Hernan Delgado Osoario" initials="HHDO" lastIdx="1" clrIdx="1"/>
  <p:cmAuthor id="3" name="ADMIN" initials="A" lastIdx="8" clrIdx="2"/>
  <p:cmAuthor id="4" name="Hector Vargas Rodriguez" initials="HVR" lastIdx="17" clrIdx="3"/>
  <p:cmAuthor id="5" name="lucio morales" initials="lm" lastIdx="1" clrIdx="4"/>
  <p:cmAuthor id="6" name="Andrea Xiomara Galindo Rincon" initials="AXGR"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ECD9"/>
    <a:srgbClr val="F3FA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5" autoAdjust="0"/>
    <p:restoredTop sz="94519" autoAdjust="0"/>
  </p:normalViewPr>
  <p:slideViewPr>
    <p:cSldViewPr>
      <p:cViewPr varScale="1">
        <p:scale>
          <a:sx n="66" d="100"/>
          <a:sy n="66" d="100"/>
        </p:scale>
        <p:origin x="764" y="32"/>
      </p:cViewPr>
      <p:guideLst>
        <p:guide orient="horz" pos="2880"/>
        <p:guide pos="2160"/>
      </p:guideLst>
    </p:cSldViewPr>
  </p:slideViewPr>
  <p:outlineViewPr>
    <p:cViewPr>
      <p:scale>
        <a:sx n="33" d="100"/>
        <a:sy n="33" d="100"/>
      </p:scale>
      <p:origin x="0" y="132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4029075" cy="35083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5265739" y="0"/>
            <a:ext cx="4029075" cy="350838"/>
          </a:xfrm>
          <a:prstGeom prst="rect">
            <a:avLst/>
          </a:prstGeom>
        </p:spPr>
        <p:txBody>
          <a:bodyPr vert="horz" lIns="91440" tIns="45720" rIns="91440" bIns="45720" rtlCol="0"/>
          <a:lstStyle>
            <a:lvl1pPr algn="r">
              <a:defRPr sz="1200"/>
            </a:lvl1pPr>
          </a:lstStyle>
          <a:p>
            <a:fld id="{A8463731-E10D-4FDF-AE57-936C500847E4}" type="datetimeFigureOut">
              <a:rPr lang="es-CO" smtClean="0"/>
              <a:t>17/11/2021</a:t>
            </a:fld>
            <a:endParaRPr lang="es-CO" dirty="0"/>
          </a:p>
        </p:txBody>
      </p:sp>
      <p:sp>
        <p:nvSpPr>
          <p:cNvPr id="4" name="Marcador de imagen de diapositiva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1" y="6659563"/>
            <a:ext cx="4029075" cy="35083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5265739" y="6659563"/>
            <a:ext cx="4029075" cy="350837"/>
          </a:xfrm>
          <a:prstGeom prst="rect">
            <a:avLst/>
          </a:prstGeom>
        </p:spPr>
        <p:txBody>
          <a:bodyPr vert="horz" lIns="91440" tIns="45720" rIns="91440" bIns="45720" rtlCol="0" anchor="b"/>
          <a:lstStyle>
            <a:lvl1pPr algn="r">
              <a:defRPr sz="1200"/>
            </a:lvl1pPr>
          </a:lstStyle>
          <a:p>
            <a:fld id="{3497450A-AEA3-40D9-8D3B-5668B9233771}" type="slidenum">
              <a:rPr lang="es-CO" smtClean="0"/>
              <a:t>‹Nº›</a:t>
            </a:fld>
            <a:endParaRPr lang="es-CO" dirty="0"/>
          </a:p>
        </p:txBody>
      </p:sp>
    </p:spTree>
    <p:extLst>
      <p:ext uri="{BB962C8B-B14F-4D97-AF65-F5344CB8AC3E}">
        <p14:creationId xmlns:p14="http://schemas.microsoft.com/office/powerpoint/2010/main" val="8881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BA79F2EF-4626-4CBA-AC0D-C0DFC612C4AF}" type="datetimeFigureOut">
              <a:rPr lang="es-CO" smtClean="0"/>
              <a:t>17/11/2021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45F2A4E7-9D8A-44CD-A150-0259B1A63CC0}" type="slidenum">
              <a:rPr lang="es-CO" smtClean="0"/>
              <a:t>‹Nº›</a:t>
            </a:fld>
            <a:endParaRPr lang="es-CO"/>
          </a:p>
        </p:txBody>
      </p:sp>
    </p:spTree>
    <p:extLst>
      <p:ext uri="{BB962C8B-B14F-4D97-AF65-F5344CB8AC3E}">
        <p14:creationId xmlns:p14="http://schemas.microsoft.com/office/powerpoint/2010/main" val="268176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BA79F2EF-4626-4CBA-AC0D-C0DFC612C4AF}" type="datetimeFigureOut">
              <a:rPr lang="es-CO" smtClean="0"/>
              <a:t>17/11/2021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45F2A4E7-9D8A-44CD-A150-0259B1A63CC0}" type="slidenum">
              <a:rPr lang="es-CO" smtClean="0"/>
              <a:t>‹Nº›</a:t>
            </a:fld>
            <a:endParaRPr lang="es-CO"/>
          </a:p>
        </p:txBody>
      </p:sp>
    </p:spTree>
    <p:extLst>
      <p:ext uri="{BB962C8B-B14F-4D97-AF65-F5344CB8AC3E}">
        <p14:creationId xmlns:p14="http://schemas.microsoft.com/office/powerpoint/2010/main" val="1163501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A79F2EF-4626-4CBA-AC0D-C0DFC612C4AF}" type="datetimeFigureOut">
              <a:rPr lang="es-CO" smtClean="0"/>
              <a:t>17/11/2021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45F2A4E7-9D8A-44CD-A150-0259B1A63CC0}" type="slidenum">
              <a:rPr lang="es-CO" smtClean="0"/>
              <a:t>‹Nº›</a:t>
            </a:fld>
            <a:endParaRPr lang="es-CO"/>
          </a:p>
        </p:txBody>
      </p:sp>
    </p:spTree>
    <p:extLst>
      <p:ext uri="{BB962C8B-B14F-4D97-AF65-F5344CB8AC3E}">
        <p14:creationId xmlns:p14="http://schemas.microsoft.com/office/powerpoint/2010/main" val="1206162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A79F2EF-4626-4CBA-AC0D-C0DFC612C4AF}" type="datetimeFigureOut">
              <a:rPr lang="es-CO" smtClean="0"/>
              <a:t>17/11/2021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5F2A4E7-9D8A-44CD-A150-0259B1A63CC0}" type="slidenum">
              <a:rPr lang="es-CO" smtClean="0"/>
              <a:t>‹Nº›</a:t>
            </a:fld>
            <a:endParaRPr lang="es-CO"/>
          </a:p>
        </p:txBody>
      </p:sp>
    </p:spTree>
    <p:extLst>
      <p:ext uri="{BB962C8B-B14F-4D97-AF65-F5344CB8AC3E}">
        <p14:creationId xmlns:p14="http://schemas.microsoft.com/office/powerpoint/2010/main" val="76774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A79F2EF-4626-4CBA-AC0D-C0DFC612C4AF}" type="datetimeFigureOut">
              <a:rPr lang="es-CO" smtClean="0"/>
              <a:t>17/11/2021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5F2A4E7-9D8A-44CD-A150-0259B1A63CC0}" type="slidenum">
              <a:rPr lang="es-CO" smtClean="0"/>
              <a:t>‹Nº›</a:t>
            </a:fld>
            <a:endParaRPr lang="es-CO"/>
          </a:p>
        </p:txBody>
      </p:sp>
    </p:spTree>
    <p:extLst>
      <p:ext uri="{BB962C8B-B14F-4D97-AF65-F5344CB8AC3E}">
        <p14:creationId xmlns:p14="http://schemas.microsoft.com/office/powerpoint/2010/main" val="1804680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BA79F2EF-4626-4CBA-AC0D-C0DFC612C4AF}" type="datetimeFigureOut">
              <a:rPr lang="es-CO" smtClean="0"/>
              <a:t>17/11/2021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5F2A4E7-9D8A-44CD-A150-0259B1A63CC0}" type="slidenum">
              <a:rPr lang="es-CO" smtClean="0"/>
              <a:t>‹Nº›</a:t>
            </a:fld>
            <a:endParaRPr lang="es-CO"/>
          </a:p>
        </p:txBody>
      </p:sp>
    </p:spTree>
    <p:extLst>
      <p:ext uri="{BB962C8B-B14F-4D97-AF65-F5344CB8AC3E}">
        <p14:creationId xmlns:p14="http://schemas.microsoft.com/office/powerpoint/2010/main" val="738331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BA79F2EF-4626-4CBA-AC0D-C0DFC612C4AF}" type="datetimeFigureOut">
              <a:rPr lang="es-CO" smtClean="0"/>
              <a:t>17/11/2021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5F2A4E7-9D8A-44CD-A150-0259B1A63CC0}" type="slidenum">
              <a:rPr lang="es-CO" smtClean="0"/>
              <a:t>‹Nº›</a:t>
            </a:fld>
            <a:endParaRPr lang="es-CO"/>
          </a:p>
        </p:txBody>
      </p:sp>
    </p:spTree>
    <p:extLst>
      <p:ext uri="{BB962C8B-B14F-4D97-AF65-F5344CB8AC3E}">
        <p14:creationId xmlns:p14="http://schemas.microsoft.com/office/powerpoint/2010/main" val="60881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4057899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3887623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83273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3798179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2152968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2101233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203004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2395096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17842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891113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1093974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535899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352179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52304" y="2869958"/>
            <a:ext cx="6739890" cy="386715"/>
          </a:xfrm>
          <a:custGeom>
            <a:avLst/>
            <a:gdLst/>
            <a:ahLst/>
            <a:cxnLst/>
            <a:rect l="l" t="t" r="r" b="b"/>
            <a:pathLst>
              <a:path w="6739890" h="386714">
                <a:moveTo>
                  <a:pt x="6739699" y="0"/>
                </a:moveTo>
                <a:lnTo>
                  <a:pt x="0" y="0"/>
                </a:lnTo>
                <a:lnTo>
                  <a:pt x="158457" y="386651"/>
                </a:lnTo>
                <a:lnTo>
                  <a:pt x="6739699" y="386651"/>
                </a:lnTo>
                <a:lnTo>
                  <a:pt x="6739699" y="0"/>
                </a:lnTo>
                <a:close/>
              </a:path>
            </a:pathLst>
          </a:custGeom>
          <a:solidFill>
            <a:srgbClr val="FBB040"/>
          </a:solidFill>
        </p:spPr>
        <p:txBody>
          <a:bodyPr wrap="square" lIns="0" tIns="0" rIns="0" bIns="0" rtlCol="0"/>
          <a:lstStyle/>
          <a:p>
            <a:endParaRPr dirty="0"/>
          </a:p>
        </p:txBody>
      </p:sp>
      <p:sp>
        <p:nvSpPr>
          <p:cNvPr id="17" name="bk object 17"/>
          <p:cNvSpPr/>
          <p:nvPr/>
        </p:nvSpPr>
        <p:spPr>
          <a:xfrm>
            <a:off x="0" y="3562006"/>
            <a:ext cx="12192000" cy="1674799"/>
          </a:xfrm>
          <a:prstGeom prst="rect">
            <a:avLst/>
          </a:prstGeom>
          <a:blipFill>
            <a:blip r:embed="rId2" cstate="print"/>
            <a:stretch>
              <a:fillRect/>
            </a:stretch>
          </a:blipFill>
        </p:spPr>
        <p:txBody>
          <a:bodyPr wrap="square" lIns="0" tIns="0" rIns="0" bIns="0" rtlCol="0"/>
          <a:lstStyle/>
          <a:p>
            <a:endParaRPr dirty="0"/>
          </a:p>
        </p:txBody>
      </p:sp>
      <p:sp>
        <p:nvSpPr>
          <p:cNvPr id="18" name="bk object 18"/>
          <p:cNvSpPr/>
          <p:nvPr/>
        </p:nvSpPr>
        <p:spPr>
          <a:xfrm>
            <a:off x="10463993" y="224119"/>
            <a:ext cx="1404607" cy="843365"/>
          </a:xfrm>
          <a:prstGeom prst="rect">
            <a:avLst/>
          </a:prstGeom>
          <a:blipFill>
            <a:blip r:embed="rId3" cstate="print"/>
            <a:stretch>
              <a:fillRect/>
            </a:stretch>
          </a:blipFill>
        </p:spPr>
        <p:txBody>
          <a:bodyPr wrap="square" lIns="0" tIns="0" rIns="0" bIns="0" rtlCol="0"/>
          <a:lstStyle/>
          <a:p>
            <a:endParaRPr dirty="0"/>
          </a:p>
        </p:txBody>
      </p:sp>
      <p:sp>
        <p:nvSpPr>
          <p:cNvPr id="19" name="bk object 19"/>
          <p:cNvSpPr/>
          <p:nvPr/>
        </p:nvSpPr>
        <p:spPr>
          <a:xfrm>
            <a:off x="4770894" y="460692"/>
            <a:ext cx="1790700" cy="372262"/>
          </a:xfrm>
          <a:prstGeom prst="rect">
            <a:avLst/>
          </a:prstGeom>
          <a:blipFill>
            <a:blip r:embed="rId4" cstate="print"/>
            <a:stretch>
              <a:fillRect/>
            </a:stretch>
          </a:blipFill>
        </p:spPr>
        <p:txBody>
          <a:bodyPr wrap="square" lIns="0" tIns="0" rIns="0" bIns="0" rtlCol="0"/>
          <a:lstStyle/>
          <a:p>
            <a:endParaRPr dirty="0"/>
          </a:p>
        </p:txBody>
      </p:sp>
      <p:sp>
        <p:nvSpPr>
          <p:cNvPr id="20" name="bk object 20"/>
          <p:cNvSpPr/>
          <p:nvPr/>
        </p:nvSpPr>
        <p:spPr>
          <a:xfrm>
            <a:off x="8898338" y="2949026"/>
            <a:ext cx="188193" cy="188226"/>
          </a:xfrm>
          <a:prstGeom prst="rect">
            <a:avLst/>
          </a:prstGeom>
          <a:blipFill>
            <a:blip r:embed="rId5" cstate="print"/>
            <a:stretch>
              <a:fillRect/>
            </a:stretch>
          </a:blipFill>
        </p:spPr>
        <p:txBody>
          <a:bodyPr wrap="square" lIns="0" tIns="0" rIns="0" bIns="0" rtlCol="0"/>
          <a:lstStyle/>
          <a:p>
            <a:endParaRPr dirty="0"/>
          </a:p>
        </p:txBody>
      </p:sp>
      <p:sp>
        <p:nvSpPr>
          <p:cNvPr id="21" name="bk object 21"/>
          <p:cNvSpPr/>
          <p:nvPr/>
        </p:nvSpPr>
        <p:spPr>
          <a:xfrm>
            <a:off x="7859628" y="2934267"/>
            <a:ext cx="217719" cy="218058"/>
          </a:xfrm>
          <a:prstGeom prst="rect">
            <a:avLst/>
          </a:prstGeom>
          <a:blipFill>
            <a:blip r:embed="rId6"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bg1"/>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2858522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2638307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6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4232273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7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1028040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8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804401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3539413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0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525861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1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12420306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3517663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3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281543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4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2053125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5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3665539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6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33665217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7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3584579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8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24268647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9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2206750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0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950258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1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3805302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2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24796530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3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12213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4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1558788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5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2693973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6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34326529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7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1477828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8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16722907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9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10339662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0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22204234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1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1514066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2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27345448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3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327187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BA79F2EF-4626-4CBA-AC0D-C0DFC612C4AF}" type="datetimeFigureOut">
              <a:rPr lang="es-CO" smtClean="0"/>
              <a:t>17/11/2021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5F2A4E7-9D8A-44CD-A150-0259B1A63CC0}" type="slidenum">
              <a:rPr lang="es-CO" smtClean="0"/>
              <a:t>‹Nº›</a:t>
            </a:fld>
            <a:endParaRPr lang="es-CO"/>
          </a:p>
        </p:txBody>
      </p:sp>
    </p:spTree>
    <p:extLst>
      <p:ext uri="{BB962C8B-B14F-4D97-AF65-F5344CB8AC3E}">
        <p14:creationId xmlns:p14="http://schemas.microsoft.com/office/powerpoint/2010/main" val="39274823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4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17356581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5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542874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6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40402562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7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30444244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8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4008202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9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32720482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0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3059237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1_Solo el título">
    <p:spTree>
      <p:nvGrpSpPr>
        <p:cNvPr id="1" name=""/>
        <p:cNvGrpSpPr/>
        <p:nvPr/>
      </p:nvGrpSpPr>
      <p:grpSpPr>
        <a:xfrm>
          <a:off x="0" y="0"/>
          <a:ext cx="0" cy="0"/>
          <a:chOff x="0" y="0"/>
          <a:chExt cx="0" cy="0"/>
        </a:xfrm>
      </p:grpSpPr>
      <p:sp>
        <p:nvSpPr>
          <p:cNvPr id="6" name="object 2"/>
          <p:cNvSpPr/>
          <p:nvPr userDrawn="1"/>
        </p:nvSpPr>
        <p:spPr>
          <a:xfrm>
            <a:off x="0" y="0"/>
            <a:ext cx="12192000" cy="6853555"/>
          </a:xfrm>
          <a:custGeom>
            <a:avLst/>
            <a:gdLst/>
            <a:ahLst/>
            <a:cxnLst/>
            <a:rect l="l" t="t" r="r" b="b"/>
            <a:pathLst>
              <a:path w="12192000" h="6853555">
                <a:moveTo>
                  <a:pt x="0" y="6853389"/>
                </a:moveTo>
                <a:lnTo>
                  <a:pt x="12192000" y="6853389"/>
                </a:lnTo>
                <a:lnTo>
                  <a:pt x="12192000" y="0"/>
                </a:lnTo>
                <a:lnTo>
                  <a:pt x="0" y="0"/>
                </a:lnTo>
                <a:lnTo>
                  <a:pt x="0" y="6853389"/>
                </a:lnTo>
                <a:close/>
              </a:path>
            </a:pathLst>
          </a:custGeom>
          <a:solidFill>
            <a:srgbClr val="D1D3D4"/>
          </a:solidFill>
        </p:spPr>
        <p:txBody>
          <a:bodyPr wrap="square" lIns="0" tIns="0" rIns="0" bIns="0" rtlCol="0"/>
          <a:lstStyle/>
          <a:p>
            <a:endParaRPr dirty="0"/>
          </a:p>
        </p:txBody>
      </p:sp>
      <p:sp>
        <p:nvSpPr>
          <p:cNvPr id="7" name="object 3"/>
          <p:cNvSpPr/>
          <p:nvPr userDrawn="1"/>
        </p:nvSpPr>
        <p:spPr>
          <a:xfrm>
            <a:off x="1791892" y="5708199"/>
            <a:ext cx="6035040" cy="1149985"/>
          </a:xfrm>
          <a:custGeom>
            <a:avLst/>
            <a:gdLst/>
            <a:ahLst/>
            <a:cxnLst/>
            <a:rect l="l" t="t" r="r" b="b"/>
            <a:pathLst>
              <a:path w="6035040" h="1149984">
                <a:moveTo>
                  <a:pt x="4735614" y="0"/>
                </a:moveTo>
                <a:lnTo>
                  <a:pt x="0" y="0"/>
                </a:lnTo>
                <a:lnTo>
                  <a:pt x="649706" y="528929"/>
                </a:lnTo>
                <a:lnTo>
                  <a:pt x="1342720" y="1149807"/>
                </a:lnTo>
                <a:lnTo>
                  <a:pt x="6035014" y="1147445"/>
                </a:lnTo>
                <a:lnTo>
                  <a:pt x="4735614" y="0"/>
                </a:lnTo>
                <a:close/>
              </a:path>
            </a:pathLst>
          </a:custGeom>
          <a:solidFill>
            <a:srgbClr val="21A8E0"/>
          </a:solidFill>
        </p:spPr>
        <p:txBody>
          <a:bodyPr wrap="square" lIns="0" tIns="0" rIns="0" bIns="0" rtlCol="0"/>
          <a:lstStyle/>
          <a:p>
            <a:endParaRPr dirty="0"/>
          </a:p>
        </p:txBody>
      </p:sp>
      <p:sp>
        <p:nvSpPr>
          <p:cNvPr id="8" name="object 4"/>
          <p:cNvSpPr/>
          <p:nvPr userDrawn="1"/>
        </p:nvSpPr>
        <p:spPr>
          <a:xfrm>
            <a:off x="376861" y="521334"/>
            <a:ext cx="11391900" cy="5949315"/>
          </a:xfrm>
          <a:custGeom>
            <a:avLst/>
            <a:gdLst/>
            <a:ahLst/>
            <a:cxnLst/>
            <a:rect l="l" t="t" r="r" b="b"/>
            <a:pathLst>
              <a:path w="11391900" h="5949315">
                <a:moveTo>
                  <a:pt x="0" y="0"/>
                </a:moveTo>
                <a:lnTo>
                  <a:pt x="0" y="5948794"/>
                </a:lnTo>
                <a:lnTo>
                  <a:pt x="11391493" y="5948794"/>
                </a:lnTo>
                <a:lnTo>
                  <a:pt x="11391493" y="623862"/>
                </a:lnTo>
                <a:lnTo>
                  <a:pt x="6121666" y="623862"/>
                </a:lnTo>
                <a:lnTo>
                  <a:pt x="5428640" y="2997"/>
                </a:lnTo>
                <a:lnTo>
                  <a:pt x="0" y="0"/>
                </a:lnTo>
                <a:close/>
              </a:path>
              <a:path w="11391900" h="5949315">
                <a:moveTo>
                  <a:pt x="11391493" y="621207"/>
                </a:moveTo>
                <a:lnTo>
                  <a:pt x="6121666" y="623862"/>
                </a:lnTo>
                <a:lnTo>
                  <a:pt x="11391493" y="623862"/>
                </a:lnTo>
                <a:lnTo>
                  <a:pt x="11391493" y="621207"/>
                </a:lnTo>
                <a:close/>
              </a:path>
            </a:pathLst>
          </a:custGeom>
          <a:solidFill>
            <a:srgbClr val="FFFFFF"/>
          </a:solidFill>
        </p:spPr>
        <p:txBody>
          <a:bodyPr wrap="square" lIns="0" tIns="0" rIns="0" bIns="0" rtlCol="0"/>
          <a:lstStyle/>
          <a:p>
            <a:endParaRPr dirty="0"/>
          </a:p>
        </p:txBody>
      </p:sp>
      <p:sp>
        <p:nvSpPr>
          <p:cNvPr id="9" name="object 5"/>
          <p:cNvSpPr/>
          <p:nvPr userDrawn="1"/>
        </p:nvSpPr>
        <p:spPr>
          <a:xfrm>
            <a:off x="6165132" y="0"/>
            <a:ext cx="6027420" cy="1149985"/>
          </a:xfrm>
          <a:custGeom>
            <a:avLst/>
            <a:gdLst/>
            <a:ahLst/>
            <a:cxnLst/>
            <a:rect l="l" t="t" r="r" b="b"/>
            <a:pathLst>
              <a:path w="6027420" h="1149985">
                <a:moveTo>
                  <a:pt x="6026873" y="0"/>
                </a:moveTo>
                <a:lnTo>
                  <a:pt x="1299400" y="0"/>
                </a:lnTo>
                <a:lnTo>
                  <a:pt x="0" y="1147432"/>
                </a:lnTo>
                <a:lnTo>
                  <a:pt x="4692294" y="1149794"/>
                </a:lnTo>
                <a:lnTo>
                  <a:pt x="5385333" y="528929"/>
                </a:lnTo>
                <a:lnTo>
                  <a:pt x="6026873" y="6629"/>
                </a:lnTo>
                <a:lnTo>
                  <a:pt x="6026873" y="0"/>
                </a:lnTo>
                <a:close/>
              </a:path>
            </a:pathLst>
          </a:custGeom>
          <a:solidFill>
            <a:srgbClr val="009DDF"/>
          </a:solidFill>
        </p:spPr>
        <p:txBody>
          <a:bodyPr wrap="square" lIns="0" tIns="0" rIns="0" bIns="0" rtlCol="0"/>
          <a:lstStyle/>
          <a:p>
            <a:endParaRPr dirty="0"/>
          </a:p>
        </p:txBody>
      </p:sp>
      <p:sp>
        <p:nvSpPr>
          <p:cNvPr id="11" name="object 7"/>
          <p:cNvSpPr/>
          <p:nvPr userDrawn="1"/>
        </p:nvSpPr>
        <p:spPr>
          <a:xfrm>
            <a:off x="7090759" y="696708"/>
            <a:ext cx="202133" cy="20213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object 8"/>
          <p:cNvSpPr/>
          <p:nvPr userDrawn="1"/>
        </p:nvSpPr>
        <p:spPr>
          <a:xfrm>
            <a:off x="7023680" y="629639"/>
            <a:ext cx="336550" cy="336550"/>
          </a:xfrm>
          <a:custGeom>
            <a:avLst/>
            <a:gdLst/>
            <a:ahLst/>
            <a:cxnLst/>
            <a:rect l="l" t="t" r="r" b="b"/>
            <a:pathLst>
              <a:path w="336550" h="336550">
                <a:moveTo>
                  <a:pt x="336283" y="168135"/>
                </a:moveTo>
                <a:lnTo>
                  <a:pt x="330277" y="212833"/>
                </a:lnTo>
                <a:lnTo>
                  <a:pt x="313328" y="252998"/>
                </a:lnTo>
                <a:lnTo>
                  <a:pt x="287039" y="287026"/>
                </a:lnTo>
                <a:lnTo>
                  <a:pt x="253010" y="313316"/>
                </a:lnTo>
                <a:lnTo>
                  <a:pt x="212846" y="330264"/>
                </a:lnTo>
                <a:lnTo>
                  <a:pt x="168148" y="336270"/>
                </a:lnTo>
                <a:lnTo>
                  <a:pt x="123448" y="330264"/>
                </a:lnTo>
                <a:lnTo>
                  <a:pt x="83281" y="313316"/>
                </a:lnTo>
                <a:lnTo>
                  <a:pt x="49250" y="287026"/>
                </a:lnTo>
                <a:lnTo>
                  <a:pt x="22957" y="252998"/>
                </a:lnTo>
                <a:lnTo>
                  <a:pt x="6006" y="212833"/>
                </a:lnTo>
                <a:lnTo>
                  <a:pt x="0" y="168135"/>
                </a:lnTo>
                <a:lnTo>
                  <a:pt x="6006" y="123436"/>
                </a:lnTo>
                <a:lnTo>
                  <a:pt x="22957" y="83272"/>
                </a:lnTo>
                <a:lnTo>
                  <a:pt x="49250" y="49244"/>
                </a:lnTo>
                <a:lnTo>
                  <a:pt x="83281" y="22954"/>
                </a:lnTo>
                <a:lnTo>
                  <a:pt x="123448" y="6005"/>
                </a:lnTo>
                <a:lnTo>
                  <a:pt x="168148" y="0"/>
                </a:lnTo>
                <a:lnTo>
                  <a:pt x="212846" y="6005"/>
                </a:lnTo>
                <a:lnTo>
                  <a:pt x="253010" y="22954"/>
                </a:lnTo>
                <a:lnTo>
                  <a:pt x="287039" y="49244"/>
                </a:lnTo>
                <a:lnTo>
                  <a:pt x="313328" y="83272"/>
                </a:lnTo>
                <a:lnTo>
                  <a:pt x="330277" y="123436"/>
                </a:lnTo>
                <a:lnTo>
                  <a:pt x="336283" y="168135"/>
                </a:lnTo>
                <a:close/>
              </a:path>
            </a:pathLst>
          </a:custGeom>
          <a:ln w="12700">
            <a:solidFill>
              <a:srgbClr val="FFFFFF"/>
            </a:solidFill>
          </a:ln>
        </p:spPr>
        <p:txBody>
          <a:bodyPr wrap="square" lIns="0" tIns="0" rIns="0" bIns="0" rtlCol="0"/>
          <a:lstStyle/>
          <a:p>
            <a:endParaRPr dirty="0"/>
          </a:p>
        </p:txBody>
      </p:sp>
      <p:sp>
        <p:nvSpPr>
          <p:cNvPr id="13" name="object 9"/>
          <p:cNvSpPr/>
          <p:nvPr userDrawn="1"/>
        </p:nvSpPr>
        <p:spPr>
          <a:xfrm>
            <a:off x="1616856" y="104738"/>
            <a:ext cx="608025" cy="3618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0"/>
          <p:cNvSpPr/>
          <p:nvPr userDrawn="1"/>
        </p:nvSpPr>
        <p:spPr>
          <a:xfrm>
            <a:off x="376859" y="216408"/>
            <a:ext cx="1014899" cy="211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11"/>
          <p:cNvSpPr/>
          <p:nvPr userDrawn="1"/>
        </p:nvSpPr>
        <p:spPr>
          <a:xfrm>
            <a:off x="5345222" y="1142544"/>
            <a:ext cx="6423660" cy="5308600"/>
          </a:xfrm>
          <a:custGeom>
            <a:avLst/>
            <a:gdLst/>
            <a:ahLst/>
            <a:cxnLst/>
            <a:rect l="l" t="t" r="r" b="b"/>
            <a:pathLst>
              <a:path w="6423659" h="5308600">
                <a:moveTo>
                  <a:pt x="6423126" y="0"/>
                </a:moveTo>
                <a:lnTo>
                  <a:pt x="819912" y="4889"/>
                </a:lnTo>
                <a:lnTo>
                  <a:pt x="0" y="3297110"/>
                </a:lnTo>
                <a:lnTo>
                  <a:pt x="4004119" y="5302618"/>
                </a:lnTo>
                <a:lnTo>
                  <a:pt x="6423126" y="5308130"/>
                </a:lnTo>
                <a:lnTo>
                  <a:pt x="6423126" y="0"/>
                </a:lnTo>
                <a:close/>
              </a:path>
            </a:pathLst>
          </a:custGeom>
          <a:solidFill>
            <a:srgbClr val="21A8E0"/>
          </a:solidFill>
        </p:spPr>
        <p:txBody>
          <a:bodyPr wrap="square" lIns="0" tIns="0" rIns="0" bIns="0" rtlCol="0"/>
          <a:lstStyle/>
          <a:p>
            <a:endParaRPr dirty="0"/>
          </a:p>
        </p:txBody>
      </p:sp>
      <p:sp>
        <p:nvSpPr>
          <p:cNvPr id="17" name="Marcador de texto 16"/>
          <p:cNvSpPr>
            <a:spLocks noGrp="1"/>
          </p:cNvSpPr>
          <p:nvPr>
            <p:ph type="body" sz="quarter" idx="10"/>
          </p:nvPr>
        </p:nvSpPr>
        <p:spPr>
          <a:xfrm>
            <a:off x="7483475" y="630238"/>
            <a:ext cx="3817006" cy="336550"/>
          </a:xfrm>
        </p:spPr>
        <p:txBody>
          <a:bodyPr>
            <a:noAutofit/>
          </a:bodyPr>
          <a:lstStyle>
            <a:lvl1pPr marL="0" indent="0">
              <a:buNone/>
              <a:defRPr sz="1800">
                <a:solidFill>
                  <a:schemeClr val="bg1"/>
                </a:solidFill>
                <a:latin typeface="Arial Black" panose="020B0A04020102020204" pitchFamily="34" charset="0"/>
              </a:defRPr>
            </a:lvl1pPr>
          </a:lstStyle>
          <a:p>
            <a:pPr lvl="0"/>
            <a:endParaRPr lang="es-CO" dirty="0"/>
          </a:p>
        </p:txBody>
      </p:sp>
    </p:spTree>
    <p:extLst>
      <p:ext uri="{BB962C8B-B14F-4D97-AF65-F5344CB8AC3E}">
        <p14:creationId xmlns:p14="http://schemas.microsoft.com/office/powerpoint/2010/main" val="39985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BA79F2EF-4626-4CBA-AC0D-C0DFC612C4AF}" type="datetimeFigureOut">
              <a:rPr lang="es-CO" smtClean="0"/>
              <a:t>17/11/2021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5F2A4E7-9D8A-44CD-A150-0259B1A63CC0}" type="slidenum">
              <a:rPr lang="es-CO" smtClean="0"/>
              <a:t>‹Nº›</a:t>
            </a:fld>
            <a:endParaRPr lang="es-CO"/>
          </a:p>
        </p:txBody>
      </p:sp>
    </p:spTree>
    <p:extLst>
      <p:ext uri="{BB962C8B-B14F-4D97-AF65-F5344CB8AC3E}">
        <p14:creationId xmlns:p14="http://schemas.microsoft.com/office/powerpoint/2010/main" val="65987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A79F2EF-4626-4CBA-AC0D-C0DFC612C4AF}" type="datetimeFigureOut">
              <a:rPr lang="es-CO" smtClean="0"/>
              <a:t>17/11/2021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5F2A4E7-9D8A-44CD-A150-0259B1A63CC0}" type="slidenum">
              <a:rPr lang="es-CO" smtClean="0"/>
              <a:t>‹Nº›</a:t>
            </a:fld>
            <a:endParaRPr lang="es-CO"/>
          </a:p>
        </p:txBody>
      </p:sp>
    </p:spTree>
    <p:extLst>
      <p:ext uri="{BB962C8B-B14F-4D97-AF65-F5344CB8AC3E}">
        <p14:creationId xmlns:p14="http://schemas.microsoft.com/office/powerpoint/2010/main" val="251193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BA79F2EF-4626-4CBA-AC0D-C0DFC612C4AF}" type="datetimeFigureOut">
              <a:rPr lang="es-CO" smtClean="0"/>
              <a:t>17/11/2021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5F2A4E7-9D8A-44CD-A150-0259B1A63CC0}" type="slidenum">
              <a:rPr lang="es-CO" smtClean="0"/>
              <a:t>‹Nº›</a:t>
            </a:fld>
            <a:endParaRPr lang="es-CO"/>
          </a:p>
        </p:txBody>
      </p:sp>
    </p:spTree>
    <p:extLst>
      <p:ext uri="{BB962C8B-B14F-4D97-AF65-F5344CB8AC3E}">
        <p14:creationId xmlns:p14="http://schemas.microsoft.com/office/powerpoint/2010/main" val="100628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1.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slideLayout" Target="../slideLayouts/slideLayout52.xml"/><Relationship Id="rId50" Type="http://schemas.openxmlformats.org/officeDocument/2006/relationships/slideLayout" Target="../slideLayouts/slideLayout55.xml"/><Relationship Id="rId55" Type="http://schemas.openxmlformats.org/officeDocument/2006/relationships/slideLayout" Target="../slideLayouts/slideLayout60.xml"/><Relationship Id="rId63" Type="http://schemas.openxmlformats.org/officeDocument/2006/relationships/theme" Target="../theme/theme2.xml"/><Relationship Id="rId7" Type="http://schemas.openxmlformats.org/officeDocument/2006/relationships/slideLayout" Target="../slideLayouts/slideLayout1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9" Type="http://schemas.openxmlformats.org/officeDocument/2006/relationships/slideLayout" Target="../slideLayouts/slideLayout34.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53" Type="http://schemas.openxmlformats.org/officeDocument/2006/relationships/slideLayout" Target="../slideLayouts/slideLayout58.xml"/><Relationship Id="rId58" Type="http://schemas.openxmlformats.org/officeDocument/2006/relationships/slideLayout" Target="../slideLayouts/slideLayout63.xml"/><Relationship Id="rId5" Type="http://schemas.openxmlformats.org/officeDocument/2006/relationships/slideLayout" Target="../slideLayouts/slideLayout10.xml"/><Relationship Id="rId61" Type="http://schemas.openxmlformats.org/officeDocument/2006/relationships/slideLayout" Target="../slideLayouts/slideLayout66.xml"/><Relationship Id="rId19" Type="http://schemas.openxmlformats.org/officeDocument/2006/relationships/slideLayout" Target="../slideLayouts/slideLayout2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 Id="rId48" Type="http://schemas.openxmlformats.org/officeDocument/2006/relationships/slideLayout" Target="../slideLayouts/slideLayout53.xml"/><Relationship Id="rId56" Type="http://schemas.openxmlformats.org/officeDocument/2006/relationships/slideLayout" Target="../slideLayouts/slideLayout61.xml"/><Relationship Id="rId64" Type="http://schemas.openxmlformats.org/officeDocument/2006/relationships/image" Target="../media/image6.png"/><Relationship Id="rId8" Type="http://schemas.openxmlformats.org/officeDocument/2006/relationships/slideLayout" Target="../slideLayouts/slideLayout13.xml"/><Relationship Id="rId51" Type="http://schemas.openxmlformats.org/officeDocument/2006/relationships/slideLayout" Target="../slideLayouts/slideLayout56.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59" Type="http://schemas.openxmlformats.org/officeDocument/2006/relationships/slideLayout" Target="../slideLayouts/slideLayout64.xml"/><Relationship Id="rId20" Type="http://schemas.openxmlformats.org/officeDocument/2006/relationships/slideLayout" Target="../slideLayouts/slideLayout25.xml"/><Relationship Id="rId41" Type="http://schemas.openxmlformats.org/officeDocument/2006/relationships/slideLayout" Target="../slideLayouts/slideLayout46.xml"/><Relationship Id="rId54" Type="http://schemas.openxmlformats.org/officeDocument/2006/relationships/slideLayout" Target="../slideLayouts/slideLayout59.xml"/><Relationship Id="rId62" Type="http://schemas.openxmlformats.org/officeDocument/2006/relationships/slideLayout" Target="../slideLayouts/slideLayout6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49" Type="http://schemas.openxmlformats.org/officeDocument/2006/relationships/slideLayout" Target="../slideLayouts/slideLayout54.xml"/><Relationship Id="rId57" Type="http://schemas.openxmlformats.org/officeDocument/2006/relationships/slideLayout" Target="../slideLayouts/slideLayout62.xml"/><Relationship Id="rId10" Type="http://schemas.openxmlformats.org/officeDocument/2006/relationships/slideLayout" Target="../slideLayouts/slideLayout15.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52" Type="http://schemas.openxmlformats.org/officeDocument/2006/relationships/slideLayout" Target="../slideLayouts/slideLayout57.xml"/><Relationship Id="rId60" Type="http://schemas.openxmlformats.org/officeDocument/2006/relationships/slideLayout" Target="../slideLayouts/slideLayout65.xml"/><Relationship Id="rId65" Type="http://schemas.openxmlformats.org/officeDocument/2006/relationships/image" Target="../media/image7.png"/><Relationship Id="rId4" Type="http://schemas.openxmlformats.org/officeDocument/2006/relationships/slideLayout" Target="../slideLayouts/slideLayout9.xml"/><Relationship Id="rId9" Type="http://schemas.openxmlformats.org/officeDocument/2006/relationships/slideLayout" Target="../slideLayouts/slideLayout14.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9510" y="727385"/>
            <a:ext cx="2681605" cy="579119"/>
          </a:xfrm>
          <a:prstGeom prst="rect">
            <a:avLst/>
          </a:prstGeom>
        </p:spPr>
        <p:txBody>
          <a:bodyPr wrap="square" lIns="0" tIns="0" rIns="0" bIns="0">
            <a:spAutoFit/>
          </a:bodyPr>
          <a:lstStyle>
            <a:lvl1pPr>
              <a:defRPr sz="1800" b="0" i="0">
                <a:solidFill>
                  <a:schemeClr val="bg1"/>
                </a:solidFill>
                <a:latin typeface="Arial Black"/>
                <a:cs typeface="Arial Black"/>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11/17/2021</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9F2EF-4626-4CBA-AC0D-C0DFC612C4AF}" type="datetimeFigureOut">
              <a:rPr lang="es-CO" smtClean="0"/>
              <a:t>17/11/2021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2A4E7-9D8A-44CD-A150-0259B1A63CC0}" type="slidenum">
              <a:rPr lang="es-CO" smtClean="0"/>
              <a:t>‹Nº›</a:t>
            </a:fld>
            <a:endParaRPr lang="es-CO"/>
          </a:p>
        </p:txBody>
      </p:sp>
      <p:sp>
        <p:nvSpPr>
          <p:cNvPr id="8" name="object 8"/>
          <p:cNvSpPr/>
          <p:nvPr userDrawn="1"/>
        </p:nvSpPr>
        <p:spPr>
          <a:xfrm>
            <a:off x="550105" y="612942"/>
            <a:ext cx="202133" cy="202133"/>
          </a:xfrm>
          <a:prstGeom prst="rect">
            <a:avLst/>
          </a:prstGeom>
          <a:blipFill>
            <a:blip r:embed="rId6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18" name="Imagen 17"/>
          <p:cNvPicPr>
            <a:picLocks noChangeAspect="1"/>
          </p:cNvPicPr>
          <p:nvPr userDrawn="1"/>
        </p:nvPicPr>
        <p:blipFill>
          <a:blip r:embed="rId65"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51444338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gencialogistica.gov.co/" TargetMode="External"/><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hyperlink" Target="mailto:noti&#64257;caciones@agencialogistica.gov.co"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mailto:contactenos@agencialogistica.gov.co" TargetMode="External"/><Relationship Id="rId5" Type="http://schemas.openxmlformats.org/officeDocument/2006/relationships/image" Target="../media/image13.png"/><Relationship Id="rId15" Type="http://schemas.openxmlformats.org/officeDocument/2006/relationships/image" Target="../media/image3.jpg"/><Relationship Id="rId10" Type="http://schemas.openxmlformats.org/officeDocument/2006/relationships/hyperlink" Target="mailto:denuncie@agencialogistica.gov.co" TargetMode="External"/><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hyperlink" Target="http://www.colombiacompra.gov.co/colombia-compra/colombia-compra-eficiente" TargetMode="External"/><Relationship Id="rId2" Type="http://schemas.openxmlformats.org/officeDocument/2006/relationships/hyperlink" Target="https://www.libretamilitar.mil.co/Modules/Consult/MilitarySituation"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hyperlink" Target="mailto:noti&#64257;caciones@agencialogistica.gov.co" TargetMode="External"/><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hyperlink" Target="mailto:contactenos@agencialogistica.gov.co" TargetMode="External"/><Relationship Id="rId5" Type="http://schemas.openxmlformats.org/officeDocument/2006/relationships/hyperlink" Target="mailto:denuncie@agencialogistica.gov.co"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hyperlink" Target="https://www.dnp.gov.co/Paginas/inicio.asp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youtu.be/FHOxK75iyS8"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guia_registro_secop_ii_proveedores1.pdf" TargetMode="External"/><Relationship Id="rId2" Type="http://schemas.openxmlformats.org/officeDocument/2006/relationships/hyperlink" Target="SECOP%20Y%20Sistema%20de%20compra%20publica.pdf" TargetMode="Externa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manual_requisitos_habilitantes_4_web.pdf" TargetMode="External"/><Relationship Id="rId4" Type="http://schemas.openxmlformats.org/officeDocument/2006/relationships/hyperlink" Target="20161111_manualproveedores_v6.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558273"/>
            <a:ext cx="12192000" cy="1674787"/>
          </a:xfrm>
          <a:prstGeom prst="rect">
            <a:avLst/>
          </a:prstGeom>
          <a:blipFill>
            <a:blip r:embed="rId2" cstate="print"/>
            <a:stretch>
              <a:fillRect/>
            </a:stretch>
          </a:blipFill>
        </p:spPr>
        <p:txBody>
          <a:bodyPr wrap="square" lIns="0" tIns="0" rIns="0" bIns="0" rtlCol="0"/>
          <a:lstStyle/>
          <a:p>
            <a:endParaRPr dirty="0"/>
          </a:p>
        </p:txBody>
      </p:sp>
      <p:grpSp>
        <p:nvGrpSpPr>
          <p:cNvPr id="29" name="Grupo 28"/>
          <p:cNvGrpSpPr/>
          <p:nvPr/>
        </p:nvGrpSpPr>
        <p:grpSpPr>
          <a:xfrm>
            <a:off x="0" y="-965"/>
            <a:ext cx="12192006" cy="5041074"/>
            <a:chOff x="0" y="0"/>
            <a:chExt cx="12192006" cy="5041074"/>
          </a:xfrm>
        </p:grpSpPr>
        <p:sp>
          <p:nvSpPr>
            <p:cNvPr id="15" name="object 15"/>
            <p:cNvSpPr/>
            <p:nvPr/>
          </p:nvSpPr>
          <p:spPr>
            <a:xfrm>
              <a:off x="6" y="0"/>
              <a:ext cx="12192000" cy="3558540"/>
            </a:xfrm>
            <a:custGeom>
              <a:avLst/>
              <a:gdLst/>
              <a:ahLst/>
              <a:cxnLst/>
              <a:rect l="l" t="t" r="r" b="b"/>
              <a:pathLst>
                <a:path w="12192000" h="3558540">
                  <a:moveTo>
                    <a:pt x="4276153" y="0"/>
                  </a:moveTo>
                  <a:lnTo>
                    <a:pt x="0" y="0"/>
                  </a:lnTo>
                  <a:lnTo>
                    <a:pt x="0" y="3558273"/>
                  </a:lnTo>
                  <a:lnTo>
                    <a:pt x="12192000" y="3558273"/>
                  </a:lnTo>
                  <a:lnTo>
                    <a:pt x="12192000" y="3256622"/>
                  </a:lnTo>
                  <a:lnTo>
                    <a:pt x="5610758" y="3256622"/>
                  </a:lnTo>
                  <a:lnTo>
                    <a:pt x="4276153" y="0"/>
                  </a:lnTo>
                  <a:close/>
                </a:path>
              </a:pathLst>
            </a:custGeom>
            <a:solidFill>
              <a:srgbClr val="21A8E0"/>
            </a:solidFill>
          </p:spPr>
          <p:txBody>
            <a:bodyPr wrap="square" lIns="0" tIns="0" rIns="0" bIns="0" rtlCol="0"/>
            <a:lstStyle/>
            <a:p>
              <a:endParaRPr dirty="0"/>
            </a:p>
          </p:txBody>
        </p:sp>
        <p:sp>
          <p:nvSpPr>
            <p:cNvPr id="31" name="object 31"/>
            <p:cNvSpPr/>
            <p:nvPr/>
          </p:nvSpPr>
          <p:spPr>
            <a:xfrm>
              <a:off x="0" y="4540059"/>
              <a:ext cx="12192000" cy="501015"/>
            </a:xfrm>
            <a:custGeom>
              <a:avLst/>
              <a:gdLst/>
              <a:ahLst/>
              <a:cxnLst/>
              <a:rect l="l" t="t" r="r" b="b"/>
              <a:pathLst>
                <a:path w="12192000" h="501014">
                  <a:moveTo>
                    <a:pt x="12192000" y="500506"/>
                  </a:moveTo>
                  <a:lnTo>
                    <a:pt x="0" y="500506"/>
                  </a:lnTo>
                  <a:lnTo>
                    <a:pt x="0" y="0"/>
                  </a:lnTo>
                  <a:lnTo>
                    <a:pt x="12192000" y="0"/>
                  </a:lnTo>
                  <a:lnTo>
                    <a:pt x="12192000" y="500506"/>
                  </a:lnTo>
                  <a:close/>
                </a:path>
              </a:pathLst>
            </a:custGeom>
            <a:solidFill>
              <a:srgbClr val="FFFFFF">
                <a:alpha val="39999"/>
              </a:srgbClr>
            </a:solidFill>
          </p:spPr>
          <p:txBody>
            <a:bodyPr wrap="square" lIns="0" tIns="0" rIns="0" bIns="0" rtlCol="0"/>
            <a:lstStyle/>
            <a:p>
              <a:endParaRPr dirty="0"/>
            </a:p>
          </p:txBody>
        </p:sp>
      </p:grpSp>
      <p:sp>
        <p:nvSpPr>
          <p:cNvPr id="3" name="object 3"/>
          <p:cNvSpPr/>
          <p:nvPr/>
        </p:nvSpPr>
        <p:spPr>
          <a:xfrm>
            <a:off x="10463993" y="194983"/>
            <a:ext cx="1404607" cy="843371"/>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4945298" y="6635494"/>
            <a:ext cx="137147" cy="137147"/>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5121535" y="6631898"/>
            <a:ext cx="1344930" cy="127000"/>
          </a:xfrm>
          <a:prstGeom prst="rect">
            <a:avLst/>
          </a:prstGeom>
        </p:spPr>
        <p:txBody>
          <a:bodyPr vert="horz" wrap="square" lIns="0" tIns="13970" rIns="0" bIns="0" rtlCol="0">
            <a:spAutoFit/>
          </a:bodyPr>
          <a:lstStyle/>
          <a:p>
            <a:pPr marL="12700">
              <a:lnSpc>
                <a:spcPct val="100000"/>
              </a:lnSpc>
              <a:spcBef>
                <a:spcPts val="110"/>
              </a:spcBef>
            </a:pPr>
            <a:r>
              <a:rPr sz="650" dirty="0">
                <a:solidFill>
                  <a:srgbClr val="231F20"/>
                </a:solidFill>
                <a:latin typeface="Myriad Pro"/>
                <a:cs typeface="Myriad Pro"/>
              </a:rPr>
              <a:t>Agencia Logística </a:t>
            </a:r>
            <a:r>
              <a:rPr sz="650" spc="5" dirty="0">
                <a:solidFill>
                  <a:srgbClr val="231F20"/>
                </a:solidFill>
                <a:latin typeface="Myriad Pro"/>
                <a:cs typeface="Myriad Pro"/>
              </a:rPr>
              <a:t>de </a:t>
            </a:r>
            <a:r>
              <a:rPr sz="650" dirty="0">
                <a:solidFill>
                  <a:srgbClr val="231F20"/>
                </a:solidFill>
                <a:latin typeface="Myriad Pro"/>
                <a:cs typeface="Myriad Pro"/>
              </a:rPr>
              <a:t>Fuerzas</a:t>
            </a:r>
            <a:r>
              <a:rPr sz="650" spc="20" dirty="0">
                <a:solidFill>
                  <a:srgbClr val="231F20"/>
                </a:solidFill>
                <a:latin typeface="Myriad Pro"/>
                <a:cs typeface="Myriad Pro"/>
              </a:rPr>
              <a:t> </a:t>
            </a:r>
            <a:r>
              <a:rPr sz="650" dirty="0">
                <a:solidFill>
                  <a:srgbClr val="231F20"/>
                </a:solidFill>
                <a:latin typeface="Myriad Pro"/>
                <a:cs typeface="Myriad Pro"/>
              </a:rPr>
              <a:t>Militares</a:t>
            </a:r>
            <a:endParaRPr sz="650" dirty="0">
              <a:latin typeface="Myriad Pro"/>
              <a:cs typeface="Myriad Pro"/>
            </a:endParaRPr>
          </a:p>
        </p:txBody>
      </p:sp>
      <p:sp>
        <p:nvSpPr>
          <p:cNvPr id="7" name="object 7"/>
          <p:cNvSpPr/>
          <p:nvPr/>
        </p:nvSpPr>
        <p:spPr>
          <a:xfrm>
            <a:off x="4188479" y="6624736"/>
            <a:ext cx="158907" cy="158889"/>
          </a:xfrm>
          <a:prstGeom prst="rect">
            <a:avLst/>
          </a:prstGeom>
          <a:blipFill>
            <a:blip r:embed="rId5" cstate="print"/>
            <a:stretch>
              <a:fillRect/>
            </a:stretch>
          </a:blipFill>
        </p:spPr>
        <p:txBody>
          <a:bodyPr wrap="square" lIns="0" tIns="0" rIns="0" bIns="0" rtlCol="0"/>
          <a:lstStyle/>
          <a:p>
            <a:endParaRPr dirty="0"/>
          </a:p>
        </p:txBody>
      </p:sp>
      <p:sp>
        <p:nvSpPr>
          <p:cNvPr id="8" name="object 8"/>
          <p:cNvSpPr txBox="1"/>
          <p:nvPr/>
        </p:nvSpPr>
        <p:spPr>
          <a:xfrm>
            <a:off x="4357029" y="6633163"/>
            <a:ext cx="495300" cy="127000"/>
          </a:xfrm>
          <a:prstGeom prst="rect">
            <a:avLst/>
          </a:prstGeom>
        </p:spPr>
        <p:txBody>
          <a:bodyPr vert="horz" wrap="square" lIns="0" tIns="13970" rIns="0" bIns="0" rtlCol="0">
            <a:spAutoFit/>
          </a:bodyPr>
          <a:lstStyle/>
          <a:p>
            <a:pPr marL="12700">
              <a:lnSpc>
                <a:spcPct val="100000"/>
              </a:lnSpc>
              <a:spcBef>
                <a:spcPts val="110"/>
              </a:spcBef>
            </a:pPr>
            <a:r>
              <a:rPr sz="650" dirty="0">
                <a:solidFill>
                  <a:srgbClr val="231F20"/>
                </a:solidFill>
                <a:latin typeface="Myriad Pro"/>
                <a:cs typeface="Myriad Pro"/>
              </a:rPr>
              <a:t>@AgLogistica</a:t>
            </a:r>
            <a:endParaRPr sz="650" dirty="0">
              <a:latin typeface="Myriad Pro"/>
              <a:cs typeface="Myriad Pro"/>
            </a:endParaRPr>
          </a:p>
        </p:txBody>
      </p:sp>
      <p:sp>
        <p:nvSpPr>
          <p:cNvPr id="9" name="object 9"/>
          <p:cNvSpPr/>
          <p:nvPr/>
        </p:nvSpPr>
        <p:spPr>
          <a:xfrm>
            <a:off x="2683188" y="6638573"/>
            <a:ext cx="161137" cy="161163"/>
          </a:xfrm>
          <a:prstGeom prst="rect">
            <a:avLst/>
          </a:prstGeom>
          <a:blipFill>
            <a:blip r:embed="rId6" cstate="print"/>
            <a:stretch>
              <a:fillRect/>
            </a:stretch>
          </a:blipFill>
        </p:spPr>
        <p:txBody>
          <a:bodyPr wrap="square" lIns="0" tIns="0" rIns="0" bIns="0" rtlCol="0"/>
          <a:lstStyle/>
          <a:p>
            <a:endParaRPr dirty="0"/>
          </a:p>
        </p:txBody>
      </p:sp>
      <p:sp>
        <p:nvSpPr>
          <p:cNvPr id="10" name="object 10"/>
          <p:cNvSpPr txBox="1"/>
          <p:nvPr/>
        </p:nvSpPr>
        <p:spPr>
          <a:xfrm>
            <a:off x="2887885" y="6646966"/>
            <a:ext cx="1237615" cy="127000"/>
          </a:xfrm>
          <a:prstGeom prst="rect">
            <a:avLst/>
          </a:prstGeom>
        </p:spPr>
        <p:txBody>
          <a:bodyPr vert="horz" wrap="square" lIns="0" tIns="13970" rIns="0" bIns="0" rtlCol="0">
            <a:spAutoFit/>
          </a:bodyPr>
          <a:lstStyle/>
          <a:p>
            <a:pPr marL="12700">
              <a:lnSpc>
                <a:spcPct val="100000"/>
              </a:lnSpc>
              <a:spcBef>
                <a:spcPts val="110"/>
              </a:spcBef>
            </a:pPr>
            <a:r>
              <a:rPr sz="650" dirty="0">
                <a:solidFill>
                  <a:srgbClr val="231F20"/>
                </a:solidFill>
                <a:latin typeface="Myriad Pro"/>
                <a:cs typeface="Myriad Pro"/>
              </a:rPr>
              <a:t>Agencia Logística Fuerzas</a:t>
            </a:r>
            <a:r>
              <a:rPr sz="650" spc="20" dirty="0">
                <a:solidFill>
                  <a:srgbClr val="231F20"/>
                </a:solidFill>
                <a:latin typeface="Myriad Pro"/>
                <a:cs typeface="Myriad Pro"/>
              </a:rPr>
              <a:t> </a:t>
            </a:r>
            <a:r>
              <a:rPr sz="650" dirty="0">
                <a:solidFill>
                  <a:srgbClr val="231F20"/>
                </a:solidFill>
                <a:latin typeface="Myriad Pro"/>
                <a:cs typeface="Myriad Pro"/>
              </a:rPr>
              <a:t>Militares</a:t>
            </a:r>
            <a:endParaRPr sz="650" dirty="0">
              <a:latin typeface="Myriad Pro"/>
              <a:cs typeface="Myriad Pro"/>
            </a:endParaRPr>
          </a:p>
        </p:txBody>
      </p:sp>
      <p:sp>
        <p:nvSpPr>
          <p:cNvPr id="11" name="object 11"/>
          <p:cNvSpPr txBox="1"/>
          <p:nvPr/>
        </p:nvSpPr>
        <p:spPr>
          <a:xfrm>
            <a:off x="6744253" y="6616656"/>
            <a:ext cx="499745" cy="127000"/>
          </a:xfrm>
          <a:prstGeom prst="rect">
            <a:avLst/>
          </a:prstGeom>
        </p:spPr>
        <p:txBody>
          <a:bodyPr vert="horz" wrap="square" lIns="0" tIns="13970" rIns="0" bIns="0" rtlCol="0">
            <a:spAutoFit/>
          </a:bodyPr>
          <a:lstStyle/>
          <a:p>
            <a:pPr marL="12700">
              <a:lnSpc>
                <a:spcPct val="100000"/>
              </a:lnSpc>
              <a:spcBef>
                <a:spcPts val="110"/>
              </a:spcBef>
            </a:pPr>
            <a:r>
              <a:rPr sz="650" spc="5" dirty="0">
                <a:solidFill>
                  <a:srgbClr val="231F20"/>
                </a:solidFill>
                <a:latin typeface="Myriad Pro"/>
                <a:cs typeface="Myriad Pro"/>
              </a:rPr>
              <a:t>aglo</a:t>
            </a:r>
            <a:r>
              <a:rPr sz="650" dirty="0">
                <a:solidFill>
                  <a:srgbClr val="231F20"/>
                </a:solidFill>
                <a:latin typeface="Myriad Pro"/>
                <a:cs typeface="Myriad Pro"/>
              </a:rPr>
              <a:t>g</a:t>
            </a:r>
            <a:r>
              <a:rPr sz="650" spc="5" dirty="0">
                <a:solidFill>
                  <a:srgbClr val="231F20"/>
                </a:solidFill>
                <a:latin typeface="Myriad Pro"/>
                <a:cs typeface="Myriad Pro"/>
              </a:rPr>
              <a:t>isticafm</a:t>
            </a:r>
            <a:endParaRPr sz="650" dirty="0">
              <a:latin typeface="Myriad Pro"/>
              <a:cs typeface="Myriad Pro"/>
            </a:endParaRPr>
          </a:p>
        </p:txBody>
      </p:sp>
      <p:sp>
        <p:nvSpPr>
          <p:cNvPr id="12" name="object 12"/>
          <p:cNvSpPr/>
          <p:nvPr/>
        </p:nvSpPr>
        <p:spPr>
          <a:xfrm>
            <a:off x="6565434" y="6608188"/>
            <a:ext cx="161163" cy="161239"/>
          </a:xfrm>
          <a:prstGeom prst="rect">
            <a:avLst/>
          </a:prstGeom>
          <a:blipFill>
            <a:blip r:embed="rId7" cstate="print"/>
            <a:stretch>
              <a:fillRect/>
            </a:stretch>
          </a:blipFill>
        </p:spPr>
        <p:txBody>
          <a:bodyPr wrap="square" lIns="0" tIns="0" rIns="0" bIns="0" rtlCol="0"/>
          <a:lstStyle/>
          <a:p>
            <a:endParaRPr dirty="0"/>
          </a:p>
        </p:txBody>
      </p:sp>
      <p:sp>
        <p:nvSpPr>
          <p:cNvPr id="13" name="object 13"/>
          <p:cNvSpPr txBox="1"/>
          <p:nvPr/>
        </p:nvSpPr>
        <p:spPr>
          <a:xfrm>
            <a:off x="7335340" y="6584565"/>
            <a:ext cx="1621155" cy="166712"/>
          </a:xfrm>
          <a:prstGeom prst="rect">
            <a:avLst/>
          </a:prstGeom>
        </p:spPr>
        <p:txBody>
          <a:bodyPr vert="horz" wrap="square" lIns="0" tIns="12700" rIns="0" bIns="0" rtlCol="0">
            <a:spAutoFit/>
          </a:bodyPr>
          <a:lstStyle/>
          <a:p>
            <a:pPr marL="12700">
              <a:lnSpc>
                <a:spcPct val="100000"/>
              </a:lnSpc>
              <a:spcBef>
                <a:spcPts val="100"/>
              </a:spcBef>
            </a:pPr>
            <a:r>
              <a:rPr sz="1000" u="sng" dirty="0">
                <a:latin typeface="Microsoft New Tai Lue"/>
                <a:cs typeface="Microsoft New Tai Lue"/>
                <a:hlinkClick r:id="rId8"/>
              </a:rPr>
              <a:t>www.agencialogistica.gov.co</a:t>
            </a:r>
            <a:endParaRPr sz="1000" u="sng" dirty="0">
              <a:latin typeface="Microsoft New Tai Lue"/>
              <a:cs typeface="Microsoft New Tai Lue"/>
            </a:endParaRPr>
          </a:p>
        </p:txBody>
      </p:sp>
      <p:sp>
        <p:nvSpPr>
          <p:cNvPr id="14" name="object 14"/>
          <p:cNvSpPr txBox="1"/>
          <p:nvPr/>
        </p:nvSpPr>
        <p:spPr>
          <a:xfrm>
            <a:off x="12033014" y="5344115"/>
            <a:ext cx="99695" cy="1417955"/>
          </a:xfrm>
          <a:prstGeom prst="rect">
            <a:avLst/>
          </a:prstGeom>
        </p:spPr>
        <p:txBody>
          <a:bodyPr vert="vert270" wrap="square" lIns="0" tIns="8890" rIns="0" bIns="0" rtlCol="0">
            <a:spAutoFit/>
          </a:bodyPr>
          <a:lstStyle/>
          <a:p>
            <a:pPr marL="12700">
              <a:lnSpc>
                <a:spcPct val="100000"/>
              </a:lnSpc>
              <a:spcBef>
                <a:spcPts val="70"/>
              </a:spcBef>
            </a:pPr>
            <a:r>
              <a:rPr sz="500" spc="-5" dirty="0">
                <a:solidFill>
                  <a:srgbClr val="231F20"/>
                </a:solidFill>
                <a:latin typeface="Trebuchet MS"/>
                <a:cs typeface="Trebuchet MS"/>
              </a:rPr>
              <a:t>Diseñado por: Comunicaciones </a:t>
            </a:r>
            <a:r>
              <a:rPr sz="500" dirty="0">
                <a:solidFill>
                  <a:srgbClr val="231F20"/>
                </a:solidFill>
                <a:latin typeface="Trebuchet MS"/>
                <a:cs typeface="Trebuchet MS"/>
              </a:rPr>
              <a:t>Estratégicas</a:t>
            </a:r>
            <a:r>
              <a:rPr sz="500" spc="-75" dirty="0">
                <a:solidFill>
                  <a:srgbClr val="231F20"/>
                </a:solidFill>
                <a:latin typeface="Trebuchet MS"/>
                <a:cs typeface="Trebuchet MS"/>
              </a:rPr>
              <a:t> </a:t>
            </a:r>
            <a:r>
              <a:rPr sz="500" dirty="0">
                <a:solidFill>
                  <a:srgbClr val="231F20"/>
                </a:solidFill>
                <a:latin typeface="Trebuchet MS"/>
                <a:cs typeface="Trebuchet MS"/>
              </a:rPr>
              <a:t>ALFM</a:t>
            </a:r>
            <a:endParaRPr sz="500" dirty="0">
              <a:latin typeface="Trebuchet MS"/>
              <a:cs typeface="Trebuchet MS"/>
            </a:endParaRPr>
          </a:p>
        </p:txBody>
      </p:sp>
      <p:sp>
        <p:nvSpPr>
          <p:cNvPr id="16" name="object 16"/>
          <p:cNvSpPr/>
          <p:nvPr/>
        </p:nvSpPr>
        <p:spPr>
          <a:xfrm>
            <a:off x="4463851" y="5499125"/>
            <a:ext cx="0" cy="860425"/>
          </a:xfrm>
          <a:custGeom>
            <a:avLst/>
            <a:gdLst/>
            <a:ahLst/>
            <a:cxnLst/>
            <a:rect l="l" t="t" r="r" b="b"/>
            <a:pathLst>
              <a:path h="860425">
                <a:moveTo>
                  <a:pt x="0" y="0"/>
                </a:moveTo>
                <a:lnTo>
                  <a:pt x="0" y="860107"/>
                </a:lnTo>
              </a:path>
            </a:pathLst>
          </a:custGeom>
          <a:ln w="12700">
            <a:solidFill>
              <a:srgbClr val="27AAE1"/>
            </a:solidFill>
          </a:ln>
        </p:spPr>
        <p:txBody>
          <a:bodyPr wrap="square" lIns="0" tIns="0" rIns="0" bIns="0" rtlCol="0"/>
          <a:lstStyle/>
          <a:p>
            <a:endParaRPr dirty="0"/>
          </a:p>
        </p:txBody>
      </p:sp>
      <p:sp>
        <p:nvSpPr>
          <p:cNvPr id="17" name="object 17"/>
          <p:cNvSpPr/>
          <p:nvPr/>
        </p:nvSpPr>
        <p:spPr>
          <a:xfrm>
            <a:off x="8412844" y="5499125"/>
            <a:ext cx="0" cy="860425"/>
          </a:xfrm>
          <a:custGeom>
            <a:avLst/>
            <a:gdLst/>
            <a:ahLst/>
            <a:cxnLst/>
            <a:rect l="l" t="t" r="r" b="b"/>
            <a:pathLst>
              <a:path h="860425">
                <a:moveTo>
                  <a:pt x="0" y="0"/>
                </a:moveTo>
                <a:lnTo>
                  <a:pt x="0" y="860107"/>
                </a:lnTo>
              </a:path>
            </a:pathLst>
          </a:custGeom>
          <a:ln w="12700">
            <a:solidFill>
              <a:srgbClr val="27AAE1"/>
            </a:solidFill>
          </a:ln>
        </p:spPr>
        <p:txBody>
          <a:bodyPr wrap="square" lIns="0" tIns="0" rIns="0" bIns="0" rtlCol="0"/>
          <a:lstStyle/>
          <a:p>
            <a:endParaRPr dirty="0"/>
          </a:p>
        </p:txBody>
      </p:sp>
      <p:sp>
        <p:nvSpPr>
          <p:cNvPr id="18" name="object 18"/>
          <p:cNvSpPr/>
          <p:nvPr/>
        </p:nvSpPr>
        <p:spPr>
          <a:xfrm>
            <a:off x="563199" y="5482220"/>
            <a:ext cx="242255" cy="242262"/>
          </a:xfrm>
          <a:prstGeom prst="rect">
            <a:avLst/>
          </a:prstGeom>
          <a:blipFill>
            <a:blip r:embed="rId9" cstate="print"/>
            <a:stretch>
              <a:fillRect/>
            </a:stretch>
          </a:blipFill>
        </p:spPr>
        <p:txBody>
          <a:bodyPr wrap="square" lIns="0" tIns="0" rIns="0" bIns="0" rtlCol="0"/>
          <a:lstStyle/>
          <a:p>
            <a:endParaRPr dirty="0"/>
          </a:p>
        </p:txBody>
      </p:sp>
      <p:sp>
        <p:nvSpPr>
          <p:cNvPr id="22" name="object 22"/>
          <p:cNvSpPr txBox="1"/>
          <p:nvPr/>
        </p:nvSpPr>
        <p:spPr>
          <a:xfrm>
            <a:off x="5321646" y="5499521"/>
            <a:ext cx="2084070" cy="635000"/>
          </a:xfrm>
          <a:prstGeom prst="rect">
            <a:avLst/>
          </a:prstGeom>
        </p:spPr>
        <p:txBody>
          <a:bodyPr vert="horz" wrap="square" lIns="0" tIns="12700" rIns="0" bIns="0" rtlCol="0">
            <a:spAutoFit/>
          </a:bodyPr>
          <a:lstStyle/>
          <a:p>
            <a:pPr marL="12700">
              <a:lnSpc>
                <a:spcPct val="100000"/>
              </a:lnSpc>
              <a:spcBef>
                <a:spcPts val="100"/>
              </a:spcBef>
            </a:pPr>
            <a:r>
              <a:rPr sz="1000" b="0" spc="-5" dirty="0">
                <a:solidFill>
                  <a:srgbClr val="231F20"/>
                </a:solidFill>
                <a:latin typeface="Trebuchet MS" panose="020B0603020202020204" pitchFamily="34" charset="0"/>
                <a:cs typeface="Arial" panose="020B0604020202020204" pitchFamily="34" charset="0"/>
              </a:rPr>
              <a:t>SEDE</a:t>
            </a:r>
            <a:r>
              <a:rPr sz="1000" b="0" spc="-10" dirty="0">
                <a:solidFill>
                  <a:srgbClr val="231F20"/>
                </a:solidFill>
                <a:latin typeface="Trebuchet MS" panose="020B0603020202020204" pitchFamily="34" charset="0"/>
                <a:cs typeface="Arial" panose="020B0604020202020204" pitchFamily="34" charset="0"/>
              </a:rPr>
              <a:t> </a:t>
            </a:r>
            <a:r>
              <a:rPr sz="1000" b="0" spc="-15" dirty="0">
                <a:solidFill>
                  <a:srgbClr val="231F20"/>
                </a:solidFill>
                <a:latin typeface="Trebuchet MS" panose="020B0603020202020204" pitchFamily="34" charset="0"/>
                <a:cs typeface="Arial" panose="020B0604020202020204" pitchFamily="34" charset="0"/>
              </a:rPr>
              <a:t>PRINCIPAL</a:t>
            </a:r>
            <a:endParaRPr sz="1000" dirty="0">
              <a:latin typeface="Trebuchet MS" panose="020B0603020202020204" pitchFamily="34" charset="0"/>
              <a:cs typeface="Arial" panose="020B0604020202020204" pitchFamily="34" charset="0"/>
            </a:endParaRPr>
          </a:p>
          <a:p>
            <a:pPr marL="12700" marR="5080">
              <a:lnSpc>
                <a:spcPct val="100000"/>
              </a:lnSpc>
            </a:pPr>
            <a:r>
              <a:rPr sz="1000" b="0" dirty="0">
                <a:solidFill>
                  <a:srgbClr val="231F20"/>
                </a:solidFill>
                <a:latin typeface="Trebuchet MS" panose="020B0603020202020204" pitchFamily="34" charset="0"/>
                <a:cs typeface="Arial" panose="020B0604020202020204" pitchFamily="34" charset="0"/>
              </a:rPr>
              <a:t>Dirección: </a:t>
            </a:r>
            <a:r>
              <a:rPr sz="1000" b="0" spc="-5" dirty="0">
                <a:solidFill>
                  <a:srgbClr val="231F20"/>
                </a:solidFill>
                <a:latin typeface="Trebuchet MS" panose="020B0603020202020204" pitchFamily="34" charset="0"/>
                <a:cs typeface="Arial" panose="020B0604020202020204" pitchFamily="34" charset="0"/>
              </a:rPr>
              <a:t>Sede Principal: Calle </a:t>
            </a:r>
            <a:r>
              <a:rPr sz="1000" b="0" dirty="0">
                <a:solidFill>
                  <a:srgbClr val="231F20"/>
                </a:solidFill>
                <a:latin typeface="Trebuchet MS" panose="020B0603020202020204" pitchFamily="34" charset="0"/>
                <a:cs typeface="Arial" panose="020B0604020202020204" pitchFamily="34" charset="0"/>
              </a:rPr>
              <a:t>95 No.  13-08</a:t>
            </a:r>
            <a:endParaRPr sz="1000" dirty="0">
              <a:latin typeface="Trebuchet MS" panose="020B0603020202020204" pitchFamily="34" charset="0"/>
              <a:cs typeface="Arial" panose="020B0604020202020204" pitchFamily="34" charset="0"/>
            </a:endParaRPr>
          </a:p>
          <a:p>
            <a:pPr marL="12700">
              <a:lnSpc>
                <a:spcPct val="100000"/>
              </a:lnSpc>
            </a:pPr>
            <a:r>
              <a:rPr sz="1000" b="0" spc="-5" dirty="0">
                <a:solidFill>
                  <a:srgbClr val="231F20"/>
                </a:solidFill>
                <a:latin typeface="Trebuchet MS" panose="020B0603020202020204" pitchFamily="34" charset="0"/>
                <a:cs typeface="Arial" panose="020B0604020202020204" pitchFamily="34" charset="0"/>
              </a:rPr>
              <a:t>Código Postal </a:t>
            </a:r>
            <a:r>
              <a:rPr sz="1000" b="0" dirty="0">
                <a:solidFill>
                  <a:srgbClr val="231F20"/>
                </a:solidFill>
                <a:latin typeface="Trebuchet MS" panose="020B0603020202020204" pitchFamily="34" charset="0"/>
                <a:cs typeface="Arial" panose="020B0604020202020204" pitchFamily="34" charset="0"/>
              </a:rPr>
              <a:t>110221</a:t>
            </a:r>
            <a:endParaRPr sz="1000" dirty="0">
              <a:latin typeface="Trebuchet MS" panose="020B0603020202020204" pitchFamily="34" charset="0"/>
              <a:cs typeface="Arial" panose="020B0604020202020204" pitchFamily="34" charset="0"/>
            </a:endParaRPr>
          </a:p>
        </p:txBody>
      </p:sp>
      <p:sp>
        <p:nvSpPr>
          <p:cNvPr id="23" name="object 23"/>
          <p:cNvSpPr txBox="1"/>
          <p:nvPr/>
        </p:nvSpPr>
        <p:spPr>
          <a:xfrm>
            <a:off x="642751" y="5458842"/>
            <a:ext cx="3166493" cy="751488"/>
          </a:xfrm>
          <a:prstGeom prst="rect">
            <a:avLst/>
          </a:prstGeom>
        </p:spPr>
        <p:txBody>
          <a:bodyPr vert="horz" wrap="square" lIns="0" tIns="12700" rIns="0" bIns="0" rtlCol="0">
            <a:spAutoFit/>
          </a:bodyPr>
          <a:lstStyle/>
          <a:p>
            <a:pPr marL="12700">
              <a:lnSpc>
                <a:spcPct val="100000"/>
              </a:lnSpc>
              <a:spcBef>
                <a:spcPts val="100"/>
              </a:spcBef>
              <a:tabLst>
                <a:tab pos="227965" algn="l"/>
              </a:tabLst>
            </a:pPr>
            <a:r>
              <a:rPr sz="800" b="0" u="dbl" dirty="0">
                <a:solidFill>
                  <a:srgbClr val="231F20"/>
                </a:solidFill>
                <a:uFill>
                  <a:solidFill>
                    <a:srgbClr val="27AAE1"/>
                  </a:solidFill>
                </a:uFill>
                <a:latin typeface="Trebuchet MS" panose="020B0603020202020204" pitchFamily="34" charset="0"/>
                <a:cs typeface="Arial" panose="020B0604020202020204" pitchFamily="34" charset="0"/>
              </a:rPr>
              <a:t>  </a:t>
            </a:r>
            <a:r>
              <a:rPr sz="800" b="0" u="dbl" spc="-10" dirty="0">
                <a:solidFill>
                  <a:srgbClr val="231F20"/>
                </a:solidFill>
                <a:uFill>
                  <a:solidFill>
                    <a:srgbClr val="27AAE1"/>
                  </a:solidFill>
                </a:uFill>
                <a:latin typeface="Trebuchet MS" panose="020B0603020202020204" pitchFamily="34" charset="0"/>
                <a:cs typeface="Arial" panose="020B0604020202020204" pitchFamily="34" charset="0"/>
              </a:rPr>
              <a:t> </a:t>
            </a:r>
            <a:r>
              <a:rPr sz="800" b="0" dirty="0">
                <a:solidFill>
                  <a:srgbClr val="231F20"/>
                </a:solidFill>
                <a:latin typeface="Trebuchet MS" panose="020B0603020202020204" pitchFamily="34" charset="0"/>
                <a:cs typeface="Arial" panose="020B0604020202020204" pitchFamily="34" charset="0"/>
              </a:rPr>
              <a:t>	</a:t>
            </a:r>
            <a:r>
              <a:rPr sz="800" b="0" spc="-25" dirty="0">
                <a:solidFill>
                  <a:srgbClr val="231F20"/>
                </a:solidFill>
                <a:latin typeface="Trebuchet MS" panose="020B0603020202020204" pitchFamily="34" charset="0"/>
                <a:cs typeface="Arial" panose="020B0604020202020204" pitchFamily="34" charset="0"/>
              </a:rPr>
              <a:t>DATOS </a:t>
            </a:r>
            <a:r>
              <a:rPr sz="800" b="0" dirty="0">
                <a:solidFill>
                  <a:srgbClr val="231F20"/>
                </a:solidFill>
                <a:latin typeface="Trebuchet MS" panose="020B0603020202020204" pitchFamily="34" charset="0"/>
                <a:cs typeface="Arial" panose="020B0604020202020204" pitchFamily="34" charset="0"/>
              </a:rPr>
              <a:t>DE</a:t>
            </a:r>
            <a:r>
              <a:rPr sz="800" b="0" spc="20" dirty="0">
                <a:solidFill>
                  <a:srgbClr val="231F20"/>
                </a:solidFill>
                <a:latin typeface="Trebuchet MS" panose="020B0603020202020204" pitchFamily="34" charset="0"/>
                <a:cs typeface="Arial" panose="020B0604020202020204" pitchFamily="34" charset="0"/>
              </a:rPr>
              <a:t> </a:t>
            </a:r>
            <a:r>
              <a:rPr sz="800" b="0" spc="-20" dirty="0">
                <a:solidFill>
                  <a:srgbClr val="231F20"/>
                </a:solidFill>
                <a:latin typeface="Trebuchet MS" panose="020B0603020202020204" pitchFamily="34" charset="0"/>
                <a:cs typeface="Arial" panose="020B0604020202020204" pitchFamily="34" charset="0"/>
              </a:rPr>
              <a:t>CONTACTO</a:t>
            </a:r>
            <a:endParaRPr sz="800" dirty="0">
              <a:latin typeface="Trebuchet MS" panose="020B0603020202020204" pitchFamily="34" charset="0"/>
              <a:cs typeface="Arial" panose="020B0604020202020204" pitchFamily="34" charset="0"/>
            </a:endParaRPr>
          </a:p>
          <a:p>
            <a:pPr marL="228600">
              <a:lnSpc>
                <a:spcPct val="100000"/>
              </a:lnSpc>
            </a:pPr>
            <a:r>
              <a:rPr sz="800" b="0" spc="-5" dirty="0">
                <a:solidFill>
                  <a:srgbClr val="231F20"/>
                </a:solidFill>
                <a:latin typeface="Trebuchet MS" panose="020B0603020202020204" pitchFamily="34" charset="0"/>
                <a:cs typeface="Arial" panose="020B0604020202020204" pitchFamily="34" charset="0"/>
              </a:rPr>
              <a:t>PBX </a:t>
            </a:r>
            <a:r>
              <a:rPr sz="800" b="0" dirty="0">
                <a:solidFill>
                  <a:srgbClr val="231F20"/>
                </a:solidFill>
                <a:latin typeface="Trebuchet MS" panose="020B0603020202020204" pitchFamily="34" charset="0"/>
                <a:cs typeface="Arial" panose="020B0604020202020204" pitchFamily="34" charset="0"/>
              </a:rPr>
              <a:t>(571) 6510420 </a:t>
            </a:r>
            <a:r>
              <a:rPr sz="800" b="0" spc="-5" dirty="0">
                <a:solidFill>
                  <a:srgbClr val="231F20"/>
                </a:solidFill>
                <a:latin typeface="Trebuchet MS" panose="020B0603020202020204" pitchFamily="34" charset="0"/>
                <a:cs typeface="Arial" panose="020B0604020202020204" pitchFamily="34" charset="0"/>
              </a:rPr>
              <a:t>al </a:t>
            </a:r>
            <a:r>
              <a:rPr sz="800" b="0" dirty="0">
                <a:solidFill>
                  <a:srgbClr val="231F20"/>
                </a:solidFill>
                <a:latin typeface="Trebuchet MS" panose="020B0603020202020204" pitchFamily="34" charset="0"/>
                <a:cs typeface="Arial" panose="020B0604020202020204" pitchFamily="34" charset="0"/>
              </a:rPr>
              <a:t>6510449</a:t>
            </a:r>
            <a:r>
              <a:rPr sz="800" b="0" spc="-10" dirty="0">
                <a:solidFill>
                  <a:srgbClr val="231F20"/>
                </a:solidFill>
                <a:latin typeface="Trebuchet MS" panose="020B0603020202020204" pitchFamily="34" charset="0"/>
                <a:cs typeface="Arial" panose="020B0604020202020204" pitchFamily="34" charset="0"/>
              </a:rPr>
              <a:t> </a:t>
            </a:r>
            <a:r>
              <a:rPr sz="800" b="0" dirty="0">
                <a:solidFill>
                  <a:srgbClr val="231F20"/>
                </a:solidFill>
                <a:latin typeface="Trebuchet MS" panose="020B0603020202020204" pitchFamily="34" charset="0"/>
                <a:cs typeface="Arial" panose="020B0604020202020204" pitchFamily="34" charset="0"/>
              </a:rPr>
              <a:t>Bogotá</a:t>
            </a:r>
            <a:endParaRPr sz="800" dirty="0">
              <a:latin typeface="Trebuchet MS" panose="020B0603020202020204" pitchFamily="34" charset="0"/>
              <a:cs typeface="Arial" panose="020B0604020202020204" pitchFamily="34" charset="0"/>
            </a:endParaRPr>
          </a:p>
          <a:p>
            <a:pPr marL="228600" marR="970915">
              <a:lnSpc>
                <a:spcPct val="100000"/>
              </a:lnSpc>
            </a:pPr>
            <a:r>
              <a:rPr sz="800" b="0" spc="-5" dirty="0">
                <a:solidFill>
                  <a:srgbClr val="231F20"/>
                </a:solidFill>
                <a:latin typeface="Trebuchet MS" panose="020B0603020202020204" pitchFamily="34" charset="0"/>
                <a:cs typeface="Arial" panose="020B0604020202020204" pitchFamily="34" charset="0"/>
                <a:hlinkClick r:id="rId10"/>
              </a:rPr>
              <a:t>denuncie@agencialogistica.gov.co </a:t>
            </a:r>
            <a:r>
              <a:rPr sz="800" b="0" spc="-5" dirty="0">
                <a:solidFill>
                  <a:srgbClr val="231F20"/>
                </a:solidFill>
                <a:latin typeface="Trebuchet MS" panose="020B0603020202020204" pitchFamily="34" charset="0"/>
                <a:cs typeface="Arial" panose="020B0604020202020204" pitchFamily="34" charset="0"/>
              </a:rPr>
              <a:t> </a:t>
            </a:r>
            <a:r>
              <a:rPr sz="800" b="0" spc="-5" dirty="0">
                <a:solidFill>
                  <a:srgbClr val="231F20"/>
                </a:solidFill>
                <a:latin typeface="Trebuchet MS" panose="020B0603020202020204" pitchFamily="34" charset="0"/>
                <a:cs typeface="Arial" panose="020B0604020202020204" pitchFamily="34" charset="0"/>
                <a:hlinkClick r:id="rId11"/>
              </a:rPr>
              <a:t>contactenos@agencialogistica.gov.co </a:t>
            </a:r>
            <a:r>
              <a:rPr sz="800" b="0" spc="-5" dirty="0">
                <a:solidFill>
                  <a:srgbClr val="231F20"/>
                </a:solidFill>
                <a:latin typeface="Trebuchet MS" panose="020B0603020202020204" pitchFamily="34" charset="0"/>
                <a:cs typeface="Arial" panose="020B0604020202020204" pitchFamily="34" charset="0"/>
              </a:rPr>
              <a:t> </a:t>
            </a:r>
            <a:r>
              <a:rPr sz="800" b="0" spc="-5" dirty="0">
                <a:solidFill>
                  <a:srgbClr val="231F20"/>
                </a:solidFill>
                <a:latin typeface="Trebuchet MS" panose="020B0603020202020204" pitchFamily="34" charset="0"/>
                <a:cs typeface="Arial" panose="020B0604020202020204" pitchFamily="34" charset="0"/>
                <a:hlinkClick r:id="rId12"/>
              </a:rPr>
              <a:t>notiﬁcaciones@agencialogistica.gov.co</a:t>
            </a:r>
            <a:endParaRPr sz="800" dirty="0">
              <a:latin typeface="Trebuchet MS" panose="020B0603020202020204" pitchFamily="34" charset="0"/>
              <a:cs typeface="Arial" panose="020B0604020202020204" pitchFamily="34" charset="0"/>
            </a:endParaRPr>
          </a:p>
          <a:p>
            <a:pPr marL="228600">
              <a:lnSpc>
                <a:spcPct val="100000"/>
              </a:lnSpc>
            </a:pPr>
            <a:r>
              <a:rPr sz="800" b="0" spc="-5" dirty="0">
                <a:solidFill>
                  <a:srgbClr val="231F20"/>
                </a:solidFill>
                <a:latin typeface="Trebuchet MS" panose="020B0603020202020204" pitchFamily="34" charset="0"/>
                <a:cs typeface="Arial" panose="020B0604020202020204" pitchFamily="34" charset="0"/>
              </a:rPr>
              <a:t>Horario </a:t>
            </a:r>
            <a:r>
              <a:rPr sz="800" b="0" dirty="0">
                <a:solidFill>
                  <a:srgbClr val="231F20"/>
                </a:solidFill>
                <a:latin typeface="Trebuchet MS" panose="020B0603020202020204" pitchFamily="34" charset="0"/>
                <a:cs typeface="Arial" panose="020B0604020202020204" pitchFamily="34" charset="0"/>
              </a:rPr>
              <a:t>de </a:t>
            </a:r>
            <a:r>
              <a:rPr sz="800" b="0" spc="-5" dirty="0">
                <a:solidFill>
                  <a:srgbClr val="231F20"/>
                </a:solidFill>
                <a:latin typeface="Trebuchet MS" panose="020B0603020202020204" pitchFamily="34" charset="0"/>
                <a:cs typeface="Arial" panose="020B0604020202020204" pitchFamily="34" charset="0"/>
              </a:rPr>
              <a:t>Atención: Lunes </a:t>
            </a:r>
            <a:r>
              <a:rPr sz="800" b="0" dirty="0">
                <a:solidFill>
                  <a:srgbClr val="231F20"/>
                </a:solidFill>
                <a:latin typeface="Trebuchet MS" panose="020B0603020202020204" pitchFamily="34" charset="0"/>
                <a:cs typeface="Arial" panose="020B0604020202020204" pitchFamily="34" charset="0"/>
              </a:rPr>
              <a:t>a </a:t>
            </a:r>
            <a:r>
              <a:rPr sz="800" b="0" spc="-5" dirty="0">
                <a:solidFill>
                  <a:srgbClr val="231F20"/>
                </a:solidFill>
                <a:latin typeface="Trebuchet MS" panose="020B0603020202020204" pitchFamily="34" charset="0"/>
                <a:cs typeface="Arial" panose="020B0604020202020204" pitchFamily="34" charset="0"/>
              </a:rPr>
              <a:t>Viernes </a:t>
            </a:r>
            <a:r>
              <a:rPr sz="800" b="0" dirty="0">
                <a:solidFill>
                  <a:srgbClr val="231F20"/>
                </a:solidFill>
                <a:latin typeface="Trebuchet MS" panose="020B0603020202020204" pitchFamily="34" charset="0"/>
                <a:cs typeface="Arial" panose="020B0604020202020204" pitchFamily="34" charset="0"/>
              </a:rPr>
              <a:t>de 7:30 </a:t>
            </a:r>
            <a:r>
              <a:rPr sz="800" b="0" spc="-5" dirty="0">
                <a:solidFill>
                  <a:srgbClr val="231F20"/>
                </a:solidFill>
                <a:latin typeface="Trebuchet MS" panose="020B0603020202020204" pitchFamily="34" charset="0"/>
                <a:cs typeface="Arial" panose="020B0604020202020204" pitchFamily="34" charset="0"/>
              </a:rPr>
              <a:t>a.m. </a:t>
            </a:r>
            <a:r>
              <a:rPr sz="800" b="0" dirty="0">
                <a:solidFill>
                  <a:srgbClr val="231F20"/>
                </a:solidFill>
                <a:latin typeface="Trebuchet MS" panose="020B0603020202020204" pitchFamily="34" charset="0"/>
                <a:cs typeface="Arial" panose="020B0604020202020204" pitchFamily="34" charset="0"/>
              </a:rPr>
              <a:t>a 4:30</a:t>
            </a:r>
            <a:r>
              <a:rPr sz="800" b="0" spc="-65" dirty="0">
                <a:solidFill>
                  <a:srgbClr val="231F20"/>
                </a:solidFill>
                <a:latin typeface="Trebuchet MS" panose="020B0603020202020204" pitchFamily="34" charset="0"/>
                <a:cs typeface="Arial" panose="020B0604020202020204" pitchFamily="34" charset="0"/>
              </a:rPr>
              <a:t> </a:t>
            </a:r>
            <a:r>
              <a:rPr sz="800" b="0" dirty="0">
                <a:solidFill>
                  <a:srgbClr val="231F20"/>
                </a:solidFill>
                <a:latin typeface="Trebuchet MS" panose="020B0603020202020204" pitchFamily="34" charset="0"/>
                <a:cs typeface="Arial" panose="020B0604020202020204" pitchFamily="34" charset="0"/>
              </a:rPr>
              <a:t>p.m.</a:t>
            </a:r>
            <a:endParaRPr sz="800" dirty="0">
              <a:latin typeface="Trebuchet MS" panose="020B0603020202020204" pitchFamily="34" charset="0"/>
              <a:cs typeface="Arial" panose="020B0604020202020204" pitchFamily="34" charset="0"/>
            </a:endParaRPr>
          </a:p>
        </p:txBody>
      </p:sp>
      <p:sp>
        <p:nvSpPr>
          <p:cNvPr id="24" name="object 24"/>
          <p:cNvSpPr txBox="1"/>
          <p:nvPr/>
        </p:nvSpPr>
        <p:spPr>
          <a:xfrm>
            <a:off x="422262" y="574302"/>
            <a:ext cx="329565" cy="166712"/>
          </a:xfrm>
          <a:prstGeom prst="rect">
            <a:avLst/>
          </a:prstGeom>
        </p:spPr>
        <p:txBody>
          <a:bodyPr vert="horz" wrap="square" lIns="0" tIns="12700" rIns="0" bIns="0" rtlCol="0">
            <a:spAutoFit/>
          </a:bodyPr>
          <a:lstStyle/>
          <a:p>
            <a:pPr marL="12700">
              <a:lnSpc>
                <a:spcPct val="100000"/>
              </a:lnSpc>
              <a:spcBef>
                <a:spcPts val="100"/>
              </a:spcBef>
            </a:pPr>
            <a:r>
              <a:rPr sz="1000" b="1" spc="-105" dirty="0">
                <a:solidFill>
                  <a:srgbClr val="FFFFFF"/>
                </a:solidFill>
                <a:latin typeface="Trebuchet MS" panose="020B0603020202020204" pitchFamily="34" charset="0"/>
                <a:cs typeface="Lato"/>
              </a:rPr>
              <a:t>T</a:t>
            </a:r>
            <a:r>
              <a:rPr sz="1000" b="1" spc="-5" dirty="0">
                <a:solidFill>
                  <a:srgbClr val="FFFFFF"/>
                </a:solidFill>
                <a:latin typeface="Trebuchet MS" panose="020B0603020202020204" pitchFamily="34" charset="0"/>
                <a:cs typeface="Lato"/>
              </a:rPr>
              <a:t>ema</a:t>
            </a:r>
            <a:endParaRPr sz="1000" dirty="0">
              <a:latin typeface="Trebuchet MS" panose="020B0603020202020204" pitchFamily="34" charset="0"/>
              <a:cs typeface="Lato"/>
            </a:endParaRPr>
          </a:p>
        </p:txBody>
      </p:sp>
      <p:sp>
        <p:nvSpPr>
          <p:cNvPr id="25" name="object 25"/>
          <p:cNvSpPr txBox="1"/>
          <p:nvPr/>
        </p:nvSpPr>
        <p:spPr>
          <a:xfrm>
            <a:off x="152400" y="1905000"/>
            <a:ext cx="4952999" cy="751488"/>
          </a:xfrm>
          <a:prstGeom prst="rect">
            <a:avLst/>
          </a:prstGeom>
        </p:spPr>
        <p:txBody>
          <a:bodyPr vert="horz" wrap="square" lIns="0" tIns="12700" rIns="0" bIns="0" rtlCol="0">
            <a:spAutoFit/>
          </a:bodyPr>
          <a:lstStyle/>
          <a:p>
            <a:pPr marL="12700" marR="654685">
              <a:lnSpc>
                <a:spcPct val="100000"/>
              </a:lnSpc>
              <a:spcBef>
                <a:spcPts val="100"/>
              </a:spcBef>
            </a:pPr>
            <a:r>
              <a:rPr lang="es-CO" sz="1600" spc="-5" dirty="0">
                <a:solidFill>
                  <a:srgbClr val="FFFFFF"/>
                </a:solidFill>
                <a:latin typeface="Arial" panose="020B0604020202020204" pitchFamily="34" charset="0"/>
                <a:cs typeface="Arial" panose="020B0604020202020204" pitchFamily="34" charset="0"/>
              </a:rPr>
              <a:t>Presentación  </a:t>
            </a:r>
          </a:p>
          <a:p>
            <a:r>
              <a:rPr lang="es-CO" sz="1600" b="1" dirty="0">
                <a:solidFill>
                  <a:schemeClr val="bg1"/>
                </a:solidFill>
              </a:rPr>
              <a:t>Abog. Cristian Andres Moreno León</a:t>
            </a:r>
            <a:endParaRPr lang="es-CO" sz="1600" dirty="0">
              <a:solidFill>
                <a:schemeClr val="bg1"/>
              </a:solidFill>
            </a:endParaRPr>
          </a:p>
          <a:p>
            <a:r>
              <a:rPr lang="es-CO" sz="1600" dirty="0">
                <a:solidFill>
                  <a:schemeClr val="bg1"/>
                </a:solidFill>
              </a:rPr>
              <a:t>Subdirección General de Contratación</a:t>
            </a:r>
          </a:p>
        </p:txBody>
      </p:sp>
      <p:sp>
        <p:nvSpPr>
          <p:cNvPr id="27" name="object 27"/>
          <p:cNvSpPr txBox="1">
            <a:spLocks noGrp="1"/>
          </p:cNvSpPr>
          <p:nvPr>
            <p:ph type="title"/>
          </p:nvPr>
        </p:nvSpPr>
        <p:spPr>
          <a:xfrm>
            <a:off x="250978" y="899342"/>
            <a:ext cx="4322466" cy="624658"/>
          </a:xfrm>
          <a:prstGeom prst="rect">
            <a:avLst/>
          </a:prstGeom>
        </p:spPr>
        <p:txBody>
          <a:bodyPr vert="horz" wrap="square" lIns="0" tIns="7620" rIns="0" bIns="0" rtlCol="0">
            <a:spAutoFit/>
          </a:bodyPr>
          <a:lstStyle/>
          <a:p>
            <a:pPr marL="15240" marR="5080" indent="-3175">
              <a:lnSpc>
                <a:spcPct val="101699"/>
              </a:lnSpc>
              <a:spcBef>
                <a:spcPts val="60"/>
              </a:spcBef>
            </a:pPr>
            <a:r>
              <a:rPr lang="es-CO" sz="2000" b="1" dirty="0">
                <a:latin typeface="Arial Black" panose="020B0A04020102020204" pitchFamily="34" charset="0"/>
                <a:cs typeface="Arial" panose="020B0604020202020204" pitchFamily="34" charset="0"/>
              </a:rPr>
              <a:t>CAPACITACION PEQUEÑOS PROVEEDORES </a:t>
            </a:r>
            <a:endParaRPr sz="2000" b="1" dirty="0">
              <a:latin typeface="Arial Black" panose="020B0A04020102020204" pitchFamily="34" charset="0"/>
              <a:cs typeface="Arial" panose="020B0604020202020204" pitchFamily="34" charset="0"/>
            </a:endParaRPr>
          </a:p>
        </p:txBody>
      </p:sp>
      <p:sp>
        <p:nvSpPr>
          <p:cNvPr id="28" name="object 28"/>
          <p:cNvSpPr/>
          <p:nvPr/>
        </p:nvSpPr>
        <p:spPr>
          <a:xfrm>
            <a:off x="469366" y="1565845"/>
            <a:ext cx="1280160" cy="0"/>
          </a:xfrm>
          <a:custGeom>
            <a:avLst/>
            <a:gdLst/>
            <a:ahLst/>
            <a:cxnLst/>
            <a:rect l="l" t="t" r="r" b="b"/>
            <a:pathLst>
              <a:path w="1280160">
                <a:moveTo>
                  <a:pt x="0" y="0"/>
                </a:moveTo>
                <a:lnTo>
                  <a:pt x="1280160" y="0"/>
                </a:lnTo>
              </a:path>
            </a:pathLst>
          </a:custGeom>
          <a:ln w="12700">
            <a:solidFill>
              <a:srgbClr val="FFFFFF"/>
            </a:solidFill>
          </a:ln>
        </p:spPr>
        <p:txBody>
          <a:bodyPr wrap="square" lIns="0" tIns="0" rIns="0" bIns="0" rtlCol="0"/>
          <a:lstStyle/>
          <a:p>
            <a:endParaRPr dirty="0"/>
          </a:p>
        </p:txBody>
      </p:sp>
      <p:sp>
        <p:nvSpPr>
          <p:cNvPr id="33" name="object 33"/>
          <p:cNvSpPr/>
          <p:nvPr/>
        </p:nvSpPr>
        <p:spPr>
          <a:xfrm>
            <a:off x="636206" y="5535980"/>
            <a:ext cx="96520" cy="135255"/>
          </a:xfrm>
          <a:custGeom>
            <a:avLst/>
            <a:gdLst/>
            <a:ahLst/>
            <a:cxnLst/>
            <a:rect l="l" t="t" r="r" b="b"/>
            <a:pathLst>
              <a:path w="96520" h="135254">
                <a:moveTo>
                  <a:pt x="96253" y="134747"/>
                </a:moveTo>
                <a:lnTo>
                  <a:pt x="0" y="134747"/>
                </a:lnTo>
                <a:lnTo>
                  <a:pt x="0" y="0"/>
                </a:lnTo>
                <a:lnTo>
                  <a:pt x="96253" y="0"/>
                </a:lnTo>
                <a:lnTo>
                  <a:pt x="96253" y="134747"/>
                </a:lnTo>
                <a:close/>
              </a:path>
            </a:pathLst>
          </a:custGeom>
          <a:ln w="3810">
            <a:solidFill>
              <a:srgbClr val="27AAE1"/>
            </a:solidFill>
          </a:ln>
        </p:spPr>
        <p:txBody>
          <a:bodyPr wrap="square" lIns="0" tIns="0" rIns="0" bIns="0" rtlCol="0"/>
          <a:lstStyle/>
          <a:p>
            <a:endParaRPr dirty="0"/>
          </a:p>
        </p:txBody>
      </p:sp>
      <p:sp>
        <p:nvSpPr>
          <p:cNvPr id="34" name="object 34"/>
          <p:cNvSpPr/>
          <p:nvPr/>
        </p:nvSpPr>
        <p:spPr>
          <a:xfrm>
            <a:off x="656257" y="5629821"/>
            <a:ext cx="57785" cy="0"/>
          </a:xfrm>
          <a:custGeom>
            <a:avLst/>
            <a:gdLst/>
            <a:ahLst/>
            <a:cxnLst/>
            <a:rect l="l" t="t" r="r" b="b"/>
            <a:pathLst>
              <a:path w="57784">
                <a:moveTo>
                  <a:pt x="0" y="0"/>
                </a:moveTo>
                <a:lnTo>
                  <a:pt x="57746" y="0"/>
                </a:lnTo>
              </a:path>
            </a:pathLst>
          </a:custGeom>
          <a:ln w="3810">
            <a:solidFill>
              <a:srgbClr val="27AAE1"/>
            </a:solidFill>
          </a:ln>
        </p:spPr>
        <p:txBody>
          <a:bodyPr wrap="square" lIns="0" tIns="0" rIns="0" bIns="0" rtlCol="0"/>
          <a:lstStyle/>
          <a:p>
            <a:endParaRPr dirty="0"/>
          </a:p>
        </p:txBody>
      </p:sp>
      <p:sp>
        <p:nvSpPr>
          <p:cNvPr id="35" name="object 35"/>
          <p:cNvSpPr/>
          <p:nvPr/>
        </p:nvSpPr>
        <p:spPr>
          <a:xfrm>
            <a:off x="657057" y="5644257"/>
            <a:ext cx="57785" cy="0"/>
          </a:xfrm>
          <a:custGeom>
            <a:avLst/>
            <a:gdLst/>
            <a:ahLst/>
            <a:cxnLst/>
            <a:rect l="l" t="t" r="r" b="b"/>
            <a:pathLst>
              <a:path w="57784">
                <a:moveTo>
                  <a:pt x="0" y="0"/>
                </a:moveTo>
                <a:lnTo>
                  <a:pt x="57746" y="0"/>
                </a:lnTo>
              </a:path>
            </a:pathLst>
          </a:custGeom>
          <a:ln w="3810">
            <a:solidFill>
              <a:srgbClr val="27AAE1"/>
            </a:solidFill>
          </a:ln>
        </p:spPr>
        <p:txBody>
          <a:bodyPr wrap="square" lIns="0" tIns="0" rIns="0" bIns="0" rtlCol="0"/>
          <a:lstStyle/>
          <a:p>
            <a:endParaRPr dirty="0"/>
          </a:p>
        </p:txBody>
      </p:sp>
      <p:sp>
        <p:nvSpPr>
          <p:cNvPr id="36" name="object 36"/>
          <p:cNvSpPr/>
          <p:nvPr/>
        </p:nvSpPr>
        <p:spPr>
          <a:xfrm>
            <a:off x="4961721" y="5492770"/>
            <a:ext cx="242255" cy="242265"/>
          </a:xfrm>
          <a:prstGeom prst="rect">
            <a:avLst/>
          </a:prstGeom>
          <a:blipFill>
            <a:blip r:embed="rId13" cstate="print"/>
            <a:stretch>
              <a:fillRect/>
            </a:stretch>
          </a:blipFill>
        </p:spPr>
        <p:txBody>
          <a:bodyPr wrap="square" lIns="0" tIns="0" rIns="0" bIns="0" rtlCol="0"/>
          <a:lstStyle/>
          <a:p>
            <a:endParaRPr dirty="0"/>
          </a:p>
        </p:txBody>
      </p:sp>
      <p:sp>
        <p:nvSpPr>
          <p:cNvPr id="37" name="object 37"/>
          <p:cNvSpPr/>
          <p:nvPr/>
        </p:nvSpPr>
        <p:spPr>
          <a:xfrm>
            <a:off x="4573443" y="5221541"/>
            <a:ext cx="1030223" cy="923541"/>
          </a:xfrm>
          <a:prstGeom prst="rect">
            <a:avLst/>
          </a:prstGeom>
          <a:blipFill>
            <a:blip r:embed="rId14" cstate="print"/>
            <a:stretch>
              <a:fillRect/>
            </a:stretch>
          </a:blipFill>
        </p:spPr>
        <p:txBody>
          <a:bodyPr wrap="square" lIns="0" tIns="0" rIns="0" bIns="0" rtlCol="0"/>
          <a:lstStyle/>
          <a:p>
            <a:endParaRPr dirty="0"/>
          </a:p>
        </p:txBody>
      </p:sp>
      <p:sp>
        <p:nvSpPr>
          <p:cNvPr id="40" name="CuadroTexto 39"/>
          <p:cNvSpPr txBox="1"/>
          <p:nvPr/>
        </p:nvSpPr>
        <p:spPr>
          <a:xfrm>
            <a:off x="7405716" y="-2216933"/>
            <a:ext cx="2513188" cy="246221"/>
          </a:xfrm>
          <a:prstGeom prst="rect">
            <a:avLst/>
          </a:prstGeom>
          <a:noFill/>
        </p:spPr>
        <p:txBody>
          <a:bodyPr wrap="none" rtlCol="0">
            <a:spAutoFit/>
          </a:bodyPr>
          <a:lstStyle/>
          <a:p>
            <a:pPr marL="12700">
              <a:lnSpc>
                <a:spcPct val="100000"/>
              </a:lnSpc>
              <a:spcBef>
                <a:spcPts val="100"/>
              </a:spcBef>
            </a:pPr>
            <a:r>
              <a:rPr lang="es-CO" sz="1000" b="1" spc="-5" dirty="0">
                <a:solidFill>
                  <a:srgbClr val="6D6E71"/>
                </a:solidFill>
                <a:latin typeface="Arial" panose="020B0604020202020204" pitchFamily="34" charset="0"/>
                <a:cs typeface="Arial" panose="020B0604020202020204" pitchFamily="34" charset="0"/>
              </a:rPr>
              <a:t>Procesos Administrativos Especiales</a:t>
            </a:r>
            <a:endParaRPr lang="es-CO" sz="1000" dirty="0">
              <a:latin typeface="Arial" panose="020B0604020202020204" pitchFamily="34" charset="0"/>
              <a:cs typeface="Arial" panose="020B0604020202020204" pitchFamily="34" charset="0"/>
            </a:endParaRPr>
          </a:p>
        </p:txBody>
      </p:sp>
      <p:sp>
        <p:nvSpPr>
          <p:cNvPr id="4" name="object 4"/>
          <p:cNvSpPr/>
          <p:nvPr/>
        </p:nvSpPr>
        <p:spPr>
          <a:xfrm>
            <a:off x="-12193" y="201460"/>
            <a:ext cx="1790700" cy="372268"/>
          </a:xfrm>
          <a:prstGeom prst="rect">
            <a:avLst/>
          </a:prstGeom>
          <a:blipFill>
            <a:blip r:embed="rId15" cstate="print"/>
            <a:stretch>
              <a:fillRect/>
            </a:stretch>
          </a:blipFill>
        </p:spPr>
        <p:txBody>
          <a:bodyPr wrap="square" lIns="0" tIns="0" rIns="0" bIns="0" rtlCol="0"/>
          <a:lstStyle/>
          <a:p>
            <a:endParaRPr dirty="0"/>
          </a:p>
        </p:txBody>
      </p:sp>
      <p:sp>
        <p:nvSpPr>
          <p:cNvPr id="32" name="object 32"/>
          <p:cNvSpPr txBox="1"/>
          <p:nvPr/>
        </p:nvSpPr>
        <p:spPr>
          <a:xfrm>
            <a:off x="670043" y="4717987"/>
            <a:ext cx="3455457" cy="166712"/>
          </a:xfrm>
          <a:prstGeom prst="rect">
            <a:avLst/>
          </a:prstGeom>
        </p:spPr>
        <p:txBody>
          <a:bodyPr vert="horz" wrap="square" lIns="0" tIns="12700" rIns="0" bIns="0" rtlCol="0">
            <a:spAutoFit/>
          </a:bodyPr>
          <a:lstStyle/>
          <a:p>
            <a:pPr marL="12700">
              <a:lnSpc>
                <a:spcPct val="100000"/>
              </a:lnSpc>
              <a:spcBef>
                <a:spcPts val="100"/>
              </a:spcBef>
            </a:pPr>
            <a:r>
              <a:rPr sz="1000" b="1" spc="-15" dirty="0">
                <a:solidFill>
                  <a:schemeClr val="bg1"/>
                </a:solidFill>
                <a:latin typeface="Arial" panose="020B0604020202020204" pitchFamily="34" charset="0"/>
                <a:cs typeface="Arial" panose="020B0604020202020204" pitchFamily="34" charset="0"/>
              </a:rPr>
              <a:t>¡Trabajamos </a:t>
            </a:r>
            <a:r>
              <a:rPr sz="1000" b="1" dirty="0">
                <a:solidFill>
                  <a:schemeClr val="bg1"/>
                </a:solidFill>
                <a:latin typeface="Arial" panose="020B0604020202020204" pitchFamily="34" charset="0"/>
                <a:cs typeface="Arial" panose="020B0604020202020204" pitchFamily="34" charset="0"/>
              </a:rPr>
              <a:t>con </a:t>
            </a:r>
            <a:r>
              <a:rPr sz="1000" b="1" spc="-5" dirty="0">
                <a:solidFill>
                  <a:schemeClr val="bg1"/>
                </a:solidFill>
                <a:latin typeface="Arial" panose="020B0604020202020204" pitchFamily="34" charset="0"/>
                <a:cs typeface="Arial" panose="020B0604020202020204" pitchFamily="34" charset="0"/>
              </a:rPr>
              <a:t>orgullo </a:t>
            </a:r>
            <a:r>
              <a:rPr sz="1000" b="1" spc="-10" dirty="0">
                <a:solidFill>
                  <a:schemeClr val="bg1"/>
                </a:solidFill>
                <a:latin typeface="Arial" panose="020B0604020202020204" pitchFamily="34" charset="0"/>
                <a:cs typeface="Arial" panose="020B0604020202020204" pitchFamily="34" charset="0"/>
              </a:rPr>
              <a:t>para </a:t>
            </a:r>
            <a:r>
              <a:rPr sz="1000" b="1" dirty="0">
                <a:solidFill>
                  <a:schemeClr val="bg1"/>
                </a:solidFill>
                <a:latin typeface="Arial" panose="020B0604020202020204" pitchFamily="34" charset="0"/>
                <a:cs typeface="Arial" panose="020B0604020202020204" pitchFamily="34" charset="0"/>
              </a:rPr>
              <a:t>los Héroes de</a:t>
            </a:r>
            <a:r>
              <a:rPr sz="1000" b="1" spc="-35" dirty="0">
                <a:solidFill>
                  <a:schemeClr val="bg1"/>
                </a:solidFill>
                <a:latin typeface="Arial" panose="020B0604020202020204" pitchFamily="34" charset="0"/>
                <a:cs typeface="Arial" panose="020B0604020202020204" pitchFamily="34" charset="0"/>
              </a:rPr>
              <a:t> </a:t>
            </a:r>
            <a:r>
              <a:rPr sz="1000" b="1" spc="-5" dirty="0">
                <a:solidFill>
                  <a:schemeClr val="bg1"/>
                </a:solidFill>
                <a:latin typeface="Arial" panose="020B0604020202020204" pitchFamily="34" charset="0"/>
                <a:cs typeface="Arial" panose="020B0604020202020204" pitchFamily="34" charset="0"/>
              </a:rPr>
              <a:t>Colombia!</a:t>
            </a:r>
            <a:endParaRPr sz="1000" dirty="0">
              <a:solidFill>
                <a:schemeClr val="bg1"/>
              </a:solidFill>
              <a:latin typeface="Arial" panose="020B0604020202020204" pitchFamily="34" charset="0"/>
              <a:cs typeface="Arial" panose="020B0604020202020204" pitchFamily="34" charset="0"/>
            </a:endParaRPr>
          </a:p>
        </p:txBody>
      </p:sp>
      <p:sp>
        <p:nvSpPr>
          <p:cNvPr id="21" name="CuadroTexto 20"/>
          <p:cNvSpPr txBox="1"/>
          <p:nvPr/>
        </p:nvSpPr>
        <p:spPr>
          <a:xfrm>
            <a:off x="6188486" y="1263369"/>
            <a:ext cx="5241513" cy="1107996"/>
          </a:xfrm>
          <a:prstGeom prst="rect">
            <a:avLst/>
          </a:prstGeom>
          <a:noFill/>
        </p:spPr>
        <p:txBody>
          <a:bodyPr wrap="square" rtlCol="0">
            <a:spAutoFit/>
          </a:bodyPr>
          <a:lstStyle/>
          <a:p>
            <a:pPr algn="ctr"/>
            <a:r>
              <a:rPr lang="es-CO" sz="6600" b="1" dirty="0">
                <a:solidFill>
                  <a:srgbClr val="00B0F0"/>
                </a:solidFill>
              </a:rPr>
              <a:t>Bienvenidos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8600"/>
            <a:ext cx="5257800" cy="914400"/>
          </a:xfrm>
        </p:spPr>
        <p:txBody>
          <a:bodyPr>
            <a:normAutofit fontScale="90000"/>
          </a:bodyPr>
          <a:lstStyle/>
          <a:p>
            <a:r>
              <a:rPr lang="es-CO" sz="3600" b="1" dirty="0">
                <a:solidFill>
                  <a:schemeClr val="bg1"/>
                </a:solidFill>
              </a:rPr>
              <a:t>¿Libreta Militar para contratar con el Estado Colombiano? </a:t>
            </a:r>
            <a:endParaRPr lang="es-CO" b="1" dirty="0">
              <a:solidFill>
                <a:schemeClr val="bg1"/>
              </a:solidFill>
            </a:endParaRPr>
          </a:p>
        </p:txBody>
      </p:sp>
      <p:sp>
        <p:nvSpPr>
          <p:cNvPr id="3" name="Marcador de contenido 2"/>
          <p:cNvSpPr>
            <a:spLocks noGrp="1"/>
          </p:cNvSpPr>
          <p:nvPr>
            <p:ph idx="1"/>
          </p:nvPr>
        </p:nvSpPr>
        <p:spPr>
          <a:xfrm>
            <a:off x="381000" y="1295400"/>
            <a:ext cx="11353800" cy="5349875"/>
          </a:xfrm>
        </p:spPr>
        <p:txBody>
          <a:bodyPr>
            <a:normAutofit fontScale="92500" lnSpcReduction="20000"/>
          </a:bodyPr>
          <a:lstStyle/>
          <a:p>
            <a:pPr marL="0" indent="0" algn="just">
              <a:buNone/>
            </a:pPr>
            <a:r>
              <a:rPr lang="es-CO" dirty="0"/>
              <a:t>No, de acuerdo con el artículo 36 de la Ley 48 de 1993, para celebrar contratos con el Estado Colombiano, únicamente, es necesario que el contratista tenga definida su situación militar. Las Entidades Estatales pueden corroborar y verificar la situación militar de las personas que deseen celebrar contratos con el Estado por medio de la Oficina de la Jefatura de Reclutamiento de las Fuerzas Militares de Colombia a través del siguiente link:</a:t>
            </a:r>
          </a:p>
          <a:p>
            <a:pPr algn="just"/>
            <a:r>
              <a:rPr lang="es-CO" dirty="0">
                <a:hlinkClick r:id="rId2"/>
              </a:rPr>
              <a:t>https://www.libretamilitar.mil.co/Modules/Consult/MilitarySituation</a:t>
            </a:r>
            <a:r>
              <a:rPr lang="es-CO" dirty="0"/>
              <a:t>.</a:t>
            </a:r>
          </a:p>
          <a:p>
            <a:pPr marL="0" indent="0" algn="just">
              <a:buNone/>
            </a:pPr>
            <a:endParaRPr lang="es-CO" sz="1100" dirty="0"/>
          </a:p>
          <a:p>
            <a:pPr marL="0" indent="0" algn="just">
              <a:buNone/>
            </a:pPr>
            <a:r>
              <a:rPr lang="es-CO" dirty="0"/>
              <a:t>Así mismo, de acuerdo con el artículo 20 de la Ley 1780 de 2016, las Entidades Públicas o Privadas no podrán exigir al Ciudadano la presentación de la libreta  militar para ingresar a un empleo, pero la situación militar se deberá acreditar para ejercer cargos públicos, trabajar en el sector privado y celebrar contratos de prestación de servicios como persona natural con cualquier entidad de derecho público. </a:t>
            </a:r>
          </a:p>
          <a:p>
            <a:pPr marL="0" indent="0" algn="just">
              <a:buNone/>
            </a:pPr>
            <a:r>
              <a:rPr lang="es-CO" dirty="0"/>
              <a:t>En el siguiente link pueden acceder y consultar información sobre Colombia Compra Eficiente </a:t>
            </a:r>
            <a:r>
              <a:rPr lang="es-CO" dirty="0">
                <a:hlinkClick r:id="rId3"/>
              </a:rPr>
              <a:t>http://www.colombiacompra.gov.co/colombia-compra/colombia-compra-eficiente</a:t>
            </a:r>
            <a:endParaRPr lang="es-CO" dirty="0"/>
          </a:p>
        </p:txBody>
      </p:sp>
    </p:spTree>
    <p:extLst>
      <p:ext uri="{BB962C8B-B14F-4D97-AF65-F5344CB8AC3E}">
        <p14:creationId xmlns:p14="http://schemas.microsoft.com/office/powerpoint/2010/main" val="3686997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95654" y="2950558"/>
            <a:ext cx="2885440" cy="164465"/>
          </a:xfrm>
          <a:prstGeom prst="rect">
            <a:avLst/>
          </a:prstGeom>
        </p:spPr>
        <p:txBody>
          <a:bodyPr vert="horz" wrap="square" lIns="0" tIns="13970" rIns="0" bIns="0" rtlCol="0">
            <a:spAutoFit/>
          </a:bodyPr>
          <a:lstStyle/>
          <a:p>
            <a:pPr marL="12700">
              <a:lnSpc>
                <a:spcPct val="100000"/>
              </a:lnSpc>
              <a:spcBef>
                <a:spcPts val="110"/>
              </a:spcBef>
              <a:tabLst>
                <a:tab pos="1061720" algn="l"/>
              </a:tabLst>
            </a:pPr>
            <a:r>
              <a:rPr sz="900" dirty="0">
                <a:solidFill>
                  <a:srgbClr val="231F20"/>
                </a:solidFill>
                <a:latin typeface="Myriad Pro"/>
                <a:cs typeface="Myriad Pro"/>
              </a:rPr>
              <a:t>@AgLogistica	Agencia Logística </a:t>
            </a:r>
            <a:r>
              <a:rPr sz="900" spc="5" dirty="0">
                <a:solidFill>
                  <a:srgbClr val="231F20"/>
                </a:solidFill>
                <a:latin typeface="Myriad Pro"/>
                <a:cs typeface="Myriad Pro"/>
              </a:rPr>
              <a:t>de </a:t>
            </a:r>
            <a:r>
              <a:rPr sz="900" dirty="0">
                <a:solidFill>
                  <a:srgbClr val="231F20"/>
                </a:solidFill>
                <a:latin typeface="Myriad Pro"/>
                <a:cs typeface="Myriad Pro"/>
              </a:rPr>
              <a:t>Fuerzas</a:t>
            </a:r>
            <a:r>
              <a:rPr sz="900" spc="-35" dirty="0">
                <a:solidFill>
                  <a:srgbClr val="231F20"/>
                </a:solidFill>
                <a:latin typeface="Myriad Pro"/>
                <a:cs typeface="Myriad Pro"/>
              </a:rPr>
              <a:t> </a:t>
            </a:r>
            <a:r>
              <a:rPr sz="900" dirty="0">
                <a:solidFill>
                  <a:srgbClr val="231F20"/>
                </a:solidFill>
                <a:latin typeface="Myriad Pro"/>
                <a:cs typeface="Myriad Pro"/>
              </a:rPr>
              <a:t>Militares</a:t>
            </a:r>
            <a:endParaRPr sz="900" dirty="0">
              <a:latin typeface="Myriad Pro"/>
              <a:cs typeface="Myriad Pro"/>
            </a:endParaRPr>
          </a:p>
        </p:txBody>
      </p:sp>
      <p:sp>
        <p:nvSpPr>
          <p:cNvPr id="3" name="object 3"/>
          <p:cNvSpPr/>
          <p:nvPr/>
        </p:nvSpPr>
        <p:spPr>
          <a:xfrm>
            <a:off x="5793727" y="2953250"/>
            <a:ext cx="221145" cy="221170"/>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p:nvPr/>
        </p:nvSpPr>
        <p:spPr>
          <a:xfrm>
            <a:off x="6079380" y="2969470"/>
            <a:ext cx="1689100" cy="164465"/>
          </a:xfrm>
          <a:prstGeom prst="rect">
            <a:avLst/>
          </a:prstGeom>
        </p:spPr>
        <p:txBody>
          <a:bodyPr vert="horz" wrap="square" lIns="0" tIns="13970" rIns="0" bIns="0" rtlCol="0">
            <a:spAutoFit/>
          </a:bodyPr>
          <a:lstStyle/>
          <a:p>
            <a:pPr marL="12700">
              <a:lnSpc>
                <a:spcPct val="100000"/>
              </a:lnSpc>
              <a:spcBef>
                <a:spcPts val="110"/>
              </a:spcBef>
            </a:pPr>
            <a:r>
              <a:rPr sz="900" dirty="0">
                <a:solidFill>
                  <a:srgbClr val="231F20"/>
                </a:solidFill>
                <a:latin typeface="Myriad Pro"/>
                <a:cs typeface="Myriad Pro"/>
              </a:rPr>
              <a:t>Agencia Logística Fuerzas</a:t>
            </a:r>
            <a:r>
              <a:rPr sz="900" spc="-30" dirty="0">
                <a:solidFill>
                  <a:srgbClr val="231F20"/>
                </a:solidFill>
                <a:latin typeface="Myriad Pro"/>
                <a:cs typeface="Myriad Pro"/>
              </a:rPr>
              <a:t> </a:t>
            </a:r>
            <a:r>
              <a:rPr sz="900" dirty="0">
                <a:solidFill>
                  <a:srgbClr val="231F20"/>
                </a:solidFill>
                <a:latin typeface="Myriad Pro"/>
                <a:cs typeface="Myriad Pro"/>
              </a:rPr>
              <a:t>Militares</a:t>
            </a:r>
            <a:endParaRPr sz="900" dirty="0">
              <a:latin typeface="Myriad Pro"/>
              <a:cs typeface="Myriad Pro"/>
            </a:endParaRPr>
          </a:p>
        </p:txBody>
      </p:sp>
      <p:sp>
        <p:nvSpPr>
          <p:cNvPr id="5" name="object 5"/>
          <p:cNvSpPr txBox="1"/>
          <p:nvPr/>
        </p:nvSpPr>
        <p:spPr>
          <a:xfrm>
            <a:off x="11371902" y="2927873"/>
            <a:ext cx="676275" cy="164465"/>
          </a:xfrm>
          <a:prstGeom prst="rect">
            <a:avLst/>
          </a:prstGeom>
        </p:spPr>
        <p:txBody>
          <a:bodyPr vert="horz" wrap="square" lIns="0" tIns="13970" rIns="0" bIns="0" rtlCol="0">
            <a:spAutoFit/>
          </a:bodyPr>
          <a:lstStyle/>
          <a:p>
            <a:pPr marL="12700">
              <a:lnSpc>
                <a:spcPct val="100000"/>
              </a:lnSpc>
              <a:spcBef>
                <a:spcPts val="110"/>
              </a:spcBef>
            </a:pPr>
            <a:r>
              <a:rPr sz="900" dirty="0">
                <a:solidFill>
                  <a:srgbClr val="231F20"/>
                </a:solidFill>
                <a:latin typeface="Myriad Pro"/>
                <a:cs typeface="Myriad Pro"/>
              </a:rPr>
              <a:t>aglogisticafm</a:t>
            </a:r>
            <a:endParaRPr sz="900" dirty="0">
              <a:latin typeface="Myriad Pro"/>
              <a:cs typeface="Myriad Pro"/>
            </a:endParaRPr>
          </a:p>
        </p:txBody>
      </p:sp>
      <p:sp>
        <p:nvSpPr>
          <p:cNvPr id="6" name="object 6"/>
          <p:cNvSpPr/>
          <p:nvPr/>
        </p:nvSpPr>
        <p:spPr>
          <a:xfrm>
            <a:off x="11121810" y="2911561"/>
            <a:ext cx="221183" cy="221284"/>
          </a:xfrm>
          <a:prstGeom prst="rect">
            <a:avLst/>
          </a:prstGeom>
          <a:blipFill>
            <a:blip r:embed="rId3" cstate="print"/>
            <a:stretch>
              <a:fillRect/>
            </a:stretch>
          </a:blipFill>
        </p:spPr>
        <p:txBody>
          <a:bodyPr wrap="square" lIns="0" tIns="0" rIns="0" bIns="0" rtlCol="0"/>
          <a:lstStyle/>
          <a:p>
            <a:endParaRPr dirty="0"/>
          </a:p>
        </p:txBody>
      </p:sp>
      <p:sp>
        <p:nvSpPr>
          <p:cNvPr id="7" name="object 7"/>
          <p:cNvSpPr txBox="1"/>
          <p:nvPr/>
        </p:nvSpPr>
        <p:spPr>
          <a:xfrm>
            <a:off x="12033021" y="5373236"/>
            <a:ext cx="99695" cy="1417955"/>
          </a:xfrm>
          <a:prstGeom prst="rect">
            <a:avLst/>
          </a:prstGeom>
        </p:spPr>
        <p:txBody>
          <a:bodyPr vert="vert270" wrap="square" lIns="0" tIns="8890" rIns="0" bIns="0" rtlCol="0">
            <a:spAutoFit/>
          </a:bodyPr>
          <a:lstStyle/>
          <a:p>
            <a:pPr marL="12700">
              <a:lnSpc>
                <a:spcPct val="100000"/>
              </a:lnSpc>
              <a:spcBef>
                <a:spcPts val="70"/>
              </a:spcBef>
            </a:pPr>
            <a:r>
              <a:rPr sz="500" spc="-5" dirty="0">
                <a:solidFill>
                  <a:srgbClr val="231F20"/>
                </a:solidFill>
                <a:latin typeface="Trebuchet MS"/>
                <a:cs typeface="Trebuchet MS"/>
              </a:rPr>
              <a:t>Diseñado por: Comunicaciones </a:t>
            </a:r>
            <a:r>
              <a:rPr sz="500" dirty="0">
                <a:solidFill>
                  <a:srgbClr val="231F20"/>
                </a:solidFill>
                <a:latin typeface="Trebuchet MS"/>
                <a:cs typeface="Trebuchet MS"/>
              </a:rPr>
              <a:t>Estratégicas</a:t>
            </a:r>
            <a:r>
              <a:rPr sz="500" spc="-75" dirty="0">
                <a:solidFill>
                  <a:srgbClr val="231F20"/>
                </a:solidFill>
                <a:latin typeface="Trebuchet MS"/>
                <a:cs typeface="Trebuchet MS"/>
              </a:rPr>
              <a:t> </a:t>
            </a:r>
            <a:r>
              <a:rPr sz="500" dirty="0">
                <a:solidFill>
                  <a:srgbClr val="231F20"/>
                </a:solidFill>
                <a:latin typeface="Trebuchet MS"/>
                <a:cs typeface="Trebuchet MS"/>
              </a:rPr>
              <a:t>ALFM</a:t>
            </a:r>
            <a:endParaRPr sz="500" dirty="0">
              <a:latin typeface="Trebuchet MS"/>
              <a:cs typeface="Trebuchet MS"/>
            </a:endParaRPr>
          </a:p>
        </p:txBody>
      </p:sp>
      <p:sp>
        <p:nvSpPr>
          <p:cNvPr id="8" name="object 8"/>
          <p:cNvSpPr/>
          <p:nvPr/>
        </p:nvSpPr>
        <p:spPr>
          <a:xfrm>
            <a:off x="644" y="0"/>
            <a:ext cx="12191356" cy="3581023"/>
          </a:xfrm>
          <a:custGeom>
            <a:avLst/>
            <a:gdLst/>
            <a:ahLst/>
            <a:cxnLst/>
            <a:rect l="l" t="t" r="r" b="b"/>
            <a:pathLst>
              <a:path w="12192000" h="3558540">
                <a:moveTo>
                  <a:pt x="4276153" y="0"/>
                </a:moveTo>
                <a:lnTo>
                  <a:pt x="0" y="0"/>
                </a:lnTo>
                <a:lnTo>
                  <a:pt x="0" y="3558286"/>
                </a:lnTo>
                <a:lnTo>
                  <a:pt x="12192000" y="3558286"/>
                </a:lnTo>
                <a:lnTo>
                  <a:pt x="12192000" y="3256622"/>
                </a:lnTo>
                <a:lnTo>
                  <a:pt x="5610758" y="3256622"/>
                </a:lnTo>
                <a:lnTo>
                  <a:pt x="4276153" y="0"/>
                </a:lnTo>
                <a:close/>
              </a:path>
            </a:pathLst>
          </a:custGeom>
          <a:solidFill>
            <a:srgbClr val="21A8E0"/>
          </a:solidFill>
        </p:spPr>
        <p:txBody>
          <a:bodyPr wrap="square" lIns="0" tIns="0" rIns="0" bIns="0" rtlCol="0"/>
          <a:lstStyle/>
          <a:p>
            <a:endParaRPr dirty="0"/>
          </a:p>
        </p:txBody>
      </p:sp>
      <p:sp>
        <p:nvSpPr>
          <p:cNvPr id="13" name="object 13"/>
          <p:cNvSpPr txBox="1"/>
          <p:nvPr/>
        </p:nvSpPr>
        <p:spPr>
          <a:xfrm>
            <a:off x="7025003" y="2577170"/>
            <a:ext cx="359727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231F20"/>
                </a:solidFill>
                <a:latin typeface="Arial Black"/>
                <a:cs typeface="Arial Black"/>
              </a:rPr>
              <a:t>Síguenos </a:t>
            </a:r>
            <a:r>
              <a:rPr sz="1400" dirty="0">
                <a:solidFill>
                  <a:srgbClr val="231F20"/>
                </a:solidFill>
                <a:latin typeface="Arial Black"/>
                <a:cs typeface="Arial Black"/>
              </a:rPr>
              <a:t>en nuestras redes</a:t>
            </a:r>
            <a:r>
              <a:rPr sz="1400" spc="-70" dirty="0">
                <a:solidFill>
                  <a:srgbClr val="231F20"/>
                </a:solidFill>
                <a:latin typeface="Arial Black"/>
                <a:cs typeface="Arial Black"/>
              </a:rPr>
              <a:t> </a:t>
            </a:r>
            <a:r>
              <a:rPr sz="1400" dirty="0">
                <a:solidFill>
                  <a:srgbClr val="231F20"/>
                </a:solidFill>
                <a:latin typeface="Arial Black"/>
                <a:cs typeface="Arial Black"/>
              </a:rPr>
              <a:t>sociales</a:t>
            </a:r>
            <a:endParaRPr sz="1400" dirty="0">
              <a:latin typeface="Arial Black"/>
              <a:cs typeface="Arial Black"/>
            </a:endParaRPr>
          </a:p>
        </p:txBody>
      </p:sp>
      <p:sp>
        <p:nvSpPr>
          <p:cNvPr id="14" name="object 14"/>
          <p:cNvSpPr txBox="1">
            <a:spLocks noGrp="1"/>
          </p:cNvSpPr>
          <p:nvPr>
            <p:ph type="title"/>
          </p:nvPr>
        </p:nvSpPr>
        <p:spPr>
          <a:xfrm>
            <a:off x="177232" y="1602667"/>
            <a:ext cx="4851968" cy="272767"/>
          </a:xfrm>
          <a:prstGeom prst="rect">
            <a:avLst/>
          </a:prstGeom>
        </p:spPr>
        <p:txBody>
          <a:bodyPr vert="horz" wrap="square" lIns="0" tIns="12700" rIns="0" bIns="0" rtlCol="0">
            <a:spAutoFit/>
          </a:bodyPr>
          <a:lstStyle/>
          <a:p>
            <a:pPr marR="5080" algn="ctr">
              <a:lnSpc>
                <a:spcPts val="2030"/>
              </a:lnSpc>
              <a:spcBef>
                <a:spcPts val="100"/>
              </a:spcBef>
            </a:pPr>
            <a:r>
              <a:rPr sz="2000" dirty="0">
                <a:solidFill>
                  <a:schemeClr val="tx2">
                    <a:lumMod val="75000"/>
                  </a:schemeClr>
                </a:solidFill>
              </a:rPr>
              <a:t>Gracias por la</a:t>
            </a:r>
            <a:r>
              <a:rPr sz="2000" spc="-75" dirty="0">
                <a:solidFill>
                  <a:schemeClr val="tx2">
                    <a:lumMod val="75000"/>
                  </a:schemeClr>
                </a:solidFill>
              </a:rPr>
              <a:t> </a:t>
            </a:r>
            <a:r>
              <a:rPr sz="2000" spc="-5" dirty="0" err="1">
                <a:solidFill>
                  <a:schemeClr val="tx2">
                    <a:lumMod val="75000"/>
                  </a:schemeClr>
                </a:solidFill>
              </a:rPr>
              <a:t>atención</a:t>
            </a:r>
            <a:r>
              <a:rPr lang="es-CO" sz="2000" spc="-5" dirty="0">
                <a:solidFill>
                  <a:schemeClr val="tx2">
                    <a:lumMod val="75000"/>
                  </a:schemeClr>
                </a:solidFill>
              </a:rPr>
              <a:t> </a:t>
            </a:r>
            <a:r>
              <a:rPr sz="2000" dirty="0" err="1">
                <a:solidFill>
                  <a:schemeClr val="tx2">
                    <a:lumMod val="75000"/>
                  </a:schemeClr>
                </a:solidFill>
              </a:rPr>
              <a:t>p</a:t>
            </a:r>
            <a:r>
              <a:rPr sz="2000" spc="25" dirty="0" err="1">
                <a:solidFill>
                  <a:schemeClr val="tx2">
                    <a:lumMod val="75000"/>
                  </a:schemeClr>
                </a:solidFill>
              </a:rPr>
              <a:t>r</a:t>
            </a:r>
            <a:r>
              <a:rPr sz="2000" dirty="0" err="1">
                <a:solidFill>
                  <a:schemeClr val="tx2">
                    <a:lumMod val="75000"/>
                  </a:schemeClr>
                </a:solidFill>
              </a:rPr>
              <a:t>estada</a:t>
            </a:r>
            <a:endParaRPr sz="2000" dirty="0">
              <a:solidFill>
                <a:schemeClr val="tx2">
                  <a:lumMod val="75000"/>
                </a:schemeClr>
              </a:solidFill>
            </a:endParaRPr>
          </a:p>
        </p:txBody>
      </p:sp>
      <p:sp>
        <p:nvSpPr>
          <p:cNvPr id="15" name="object 15"/>
          <p:cNvSpPr/>
          <p:nvPr/>
        </p:nvSpPr>
        <p:spPr>
          <a:xfrm>
            <a:off x="2385888" y="2206645"/>
            <a:ext cx="1280160" cy="0"/>
          </a:xfrm>
          <a:custGeom>
            <a:avLst/>
            <a:gdLst/>
            <a:ahLst/>
            <a:cxnLst/>
            <a:rect l="l" t="t" r="r" b="b"/>
            <a:pathLst>
              <a:path w="1280160">
                <a:moveTo>
                  <a:pt x="0" y="0"/>
                </a:moveTo>
                <a:lnTo>
                  <a:pt x="1280160" y="0"/>
                </a:lnTo>
              </a:path>
            </a:pathLst>
          </a:custGeom>
          <a:ln w="12700">
            <a:solidFill>
              <a:srgbClr val="FFFFFF"/>
            </a:solidFill>
          </a:ln>
        </p:spPr>
        <p:txBody>
          <a:bodyPr wrap="square" lIns="0" tIns="0" rIns="0" bIns="0" rtlCol="0"/>
          <a:lstStyle/>
          <a:p>
            <a:endParaRPr dirty="0"/>
          </a:p>
        </p:txBody>
      </p:sp>
      <p:sp>
        <p:nvSpPr>
          <p:cNvPr id="16" name="object 16"/>
          <p:cNvSpPr/>
          <p:nvPr/>
        </p:nvSpPr>
        <p:spPr>
          <a:xfrm>
            <a:off x="0" y="4543780"/>
            <a:ext cx="12192000" cy="501015"/>
          </a:xfrm>
          <a:custGeom>
            <a:avLst/>
            <a:gdLst/>
            <a:ahLst/>
            <a:cxnLst/>
            <a:rect l="l" t="t" r="r" b="b"/>
            <a:pathLst>
              <a:path w="12192000" h="501014">
                <a:moveTo>
                  <a:pt x="12192000" y="500506"/>
                </a:moveTo>
                <a:lnTo>
                  <a:pt x="0" y="500506"/>
                </a:lnTo>
                <a:lnTo>
                  <a:pt x="0" y="0"/>
                </a:lnTo>
                <a:lnTo>
                  <a:pt x="12192000" y="0"/>
                </a:lnTo>
                <a:lnTo>
                  <a:pt x="12192000" y="500506"/>
                </a:lnTo>
                <a:close/>
              </a:path>
            </a:pathLst>
          </a:custGeom>
          <a:solidFill>
            <a:srgbClr val="FFFFFF">
              <a:alpha val="39999"/>
            </a:srgbClr>
          </a:solidFill>
        </p:spPr>
        <p:txBody>
          <a:bodyPr wrap="square" lIns="0" tIns="0" rIns="0" bIns="0" rtlCol="0"/>
          <a:lstStyle/>
          <a:p>
            <a:endParaRPr dirty="0"/>
          </a:p>
        </p:txBody>
      </p:sp>
      <p:sp>
        <p:nvSpPr>
          <p:cNvPr id="17" name="object 17"/>
          <p:cNvSpPr txBox="1"/>
          <p:nvPr/>
        </p:nvSpPr>
        <p:spPr>
          <a:xfrm>
            <a:off x="670049" y="4721721"/>
            <a:ext cx="3062605" cy="177800"/>
          </a:xfrm>
          <a:prstGeom prst="rect">
            <a:avLst/>
          </a:prstGeom>
        </p:spPr>
        <p:txBody>
          <a:bodyPr vert="horz" wrap="square" lIns="0" tIns="12700" rIns="0" bIns="0" rtlCol="0">
            <a:spAutoFit/>
          </a:bodyPr>
          <a:lstStyle/>
          <a:p>
            <a:pPr marL="12700">
              <a:lnSpc>
                <a:spcPct val="100000"/>
              </a:lnSpc>
              <a:spcBef>
                <a:spcPts val="100"/>
              </a:spcBef>
            </a:pPr>
            <a:r>
              <a:rPr sz="1000" b="1" spc="-15" dirty="0">
                <a:solidFill>
                  <a:srgbClr val="FFFFFF"/>
                </a:solidFill>
                <a:latin typeface="Lato"/>
                <a:cs typeface="Lato"/>
              </a:rPr>
              <a:t>¡Trabajamos </a:t>
            </a:r>
            <a:r>
              <a:rPr sz="1000" b="1" dirty="0">
                <a:solidFill>
                  <a:srgbClr val="FFFFFF"/>
                </a:solidFill>
                <a:latin typeface="Lato"/>
                <a:cs typeface="Lato"/>
              </a:rPr>
              <a:t>con </a:t>
            </a:r>
            <a:r>
              <a:rPr sz="1000" b="1" spc="-5" dirty="0">
                <a:solidFill>
                  <a:srgbClr val="FFFFFF"/>
                </a:solidFill>
                <a:latin typeface="Lato"/>
                <a:cs typeface="Lato"/>
              </a:rPr>
              <a:t>orgullo </a:t>
            </a:r>
            <a:r>
              <a:rPr sz="1000" b="1" spc="-10" dirty="0">
                <a:solidFill>
                  <a:srgbClr val="FFFFFF"/>
                </a:solidFill>
                <a:latin typeface="Lato"/>
                <a:cs typeface="Lato"/>
              </a:rPr>
              <a:t>para </a:t>
            </a:r>
            <a:r>
              <a:rPr sz="1000" b="1" dirty="0">
                <a:solidFill>
                  <a:srgbClr val="FFFFFF"/>
                </a:solidFill>
                <a:latin typeface="Lato"/>
                <a:cs typeface="Lato"/>
              </a:rPr>
              <a:t>los Héroes de</a:t>
            </a:r>
            <a:r>
              <a:rPr sz="1000" b="1" spc="-35" dirty="0">
                <a:solidFill>
                  <a:srgbClr val="FFFFFF"/>
                </a:solidFill>
                <a:latin typeface="Lato"/>
                <a:cs typeface="Lato"/>
              </a:rPr>
              <a:t> </a:t>
            </a:r>
            <a:r>
              <a:rPr sz="1000" b="1" spc="-5" dirty="0">
                <a:solidFill>
                  <a:srgbClr val="FFFFFF"/>
                </a:solidFill>
                <a:latin typeface="Lato"/>
                <a:cs typeface="Lato"/>
              </a:rPr>
              <a:t>Colombia!</a:t>
            </a:r>
            <a:endParaRPr sz="1000" dirty="0">
              <a:latin typeface="Lato"/>
              <a:cs typeface="Lato"/>
            </a:endParaRPr>
          </a:p>
        </p:txBody>
      </p:sp>
      <p:sp>
        <p:nvSpPr>
          <p:cNvPr id="23" name="object 23"/>
          <p:cNvSpPr/>
          <p:nvPr/>
        </p:nvSpPr>
        <p:spPr>
          <a:xfrm>
            <a:off x="6558248" y="5236799"/>
            <a:ext cx="5634355" cy="1621790"/>
          </a:xfrm>
          <a:custGeom>
            <a:avLst/>
            <a:gdLst/>
            <a:ahLst/>
            <a:cxnLst/>
            <a:rect l="l" t="t" r="r" b="b"/>
            <a:pathLst>
              <a:path w="5634355" h="1621790">
                <a:moveTo>
                  <a:pt x="5633758" y="0"/>
                </a:moveTo>
                <a:lnTo>
                  <a:pt x="0" y="0"/>
                </a:lnTo>
                <a:lnTo>
                  <a:pt x="722058" y="1621193"/>
                </a:lnTo>
                <a:lnTo>
                  <a:pt x="5633758" y="1621193"/>
                </a:lnTo>
                <a:lnTo>
                  <a:pt x="5633758" y="0"/>
                </a:lnTo>
                <a:close/>
              </a:path>
            </a:pathLst>
          </a:custGeom>
          <a:solidFill>
            <a:srgbClr val="21A8E0"/>
          </a:solidFill>
        </p:spPr>
        <p:txBody>
          <a:bodyPr wrap="square" lIns="0" tIns="0" rIns="0" bIns="0" rtlCol="0"/>
          <a:lstStyle/>
          <a:p>
            <a:endParaRPr dirty="0"/>
          </a:p>
        </p:txBody>
      </p:sp>
      <p:sp>
        <p:nvSpPr>
          <p:cNvPr id="24" name="object 24"/>
          <p:cNvSpPr txBox="1"/>
          <p:nvPr/>
        </p:nvSpPr>
        <p:spPr>
          <a:xfrm>
            <a:off x="8775855" y="6032938"/>
            <a:ext cx="2442845" cy="228268"/>
          </a:xfrm>
          <a:prstGeom prst="rect">
            <a:avLst/>
          </a:prstGeom>
        </p:spPr>
        <p:txBody>
          <a:bodyPr vert="horz" wrap="square" lIns="0" tIns="12700" rIns="0" bIns="0" rtlCol="0">
            <a:spAutoFit/>
          </a:bodyPr>
          <a:lstStyle/>
          <a:p>
            <a:pPr marL="12700">
              <a:lnSpc>
                <a:spcPct val="100000"/>
              </a:lnSpc>
              <a:spcBef>
                <a:spcPts val="100"/>
              </a:spcBef>
            </a:pPr>
            <a:r>
              <a:rPr lang="es-CO" sz="1400" b="1" spc="-5" dirty="0">
                <a:solidFill>
                  <a:schemeClr val="bg1"/>
                </a:solidFill>
                <a:latin typeface="Microsoft New Tai Lue"/>
                <a:cs typeface="Microsoft New Tai Lue"/>
              </a:rPr>
              <a:t>www.agencialogistica.gov.co</a:t>
            </a:r>
            <a:endParaRPr sz="1400" b="1" dirty="0">
              <a:solidFill>
                <a:schemeClr val="bg1"/>
              </a:solidFill>
              <a:latin typeface="Microsoft New Tai Lue"/>
              <a:cs typeface="Microsoft New Tai Lue"/>
            </a:endParaRPr>
          </a:p>
        </p:txBody>
      </p:sp>
      <p:sp>
        <p:nvSpPr>
          <p:cNvPr id="25" name="object 16"/>
          <p:cNvSpPr/>
          <p:nvPr/>
        </p:nvSpPr>
        <p:spPr>
          <a:xfrm>
            <a:off x="3505200" y="5546472"/>
            <a:ext cx="0" cy="860425"/>
          </a:xfrm>
          <a:custGeom>
            <a:avLst/>
            <a:gdLst/>
            <a:ahLst/>
            <a:cxnLst/>
            <a:rect l="l" t="t" r="r" b="b"/>
            <a:pathLst>
              <a:path h="860425">
                <a:moveTo>
                  <a:pt x="0" y="0"/>
                </a:moveTo>
                <a:lnTo>
                  <a:pt x="0" y="860107"/>
                </a:lnTo>
              </a:path>
            </a:pathLst>
          </a:custGeom>
          <a:ln w="12700">
            <a:solidFill>
              <a:srgbClr val="27AAE1"/>
            </a:solidFill>
          </a:ln>
        </p:spPr>
        <p:txBody>
          <a:bodyPr wrap="square" lIns="0" tIns="0" rIns="0" bIns="0" rtlCol="0"/>
          <a:lstStyle/>
          <a:p>
            <a:endParaRPr dirty="0"/>
          </a:p>
        </p:txBody>
      </p:sp>
      <p:sp>
        <p:nvSpPr>
          <p:cNvPr id="26" name="object 18"/>
          <p:cNvSpPr/>
          <p:nvPr/>
        </p:nvSpPr>
        <p:spPr>
          <a:xfrm>
            <a:off x="177231" y="5574219"/>
            <a:ext cx="242255" cy="242262"/>
          </a:xfrm>
          <a:prstGeom prst="rect">
            <a:avLst/>
          </a:prstGeom>
          <a:blipFill>
            <a:blip r:embed="rId4" cstate="print"/>
            <a:stretch>
              <a:fillRect/>
            </a:stretch>
          </a:blipFill>
        </p:spPr>
        <p:txBody>
          <a:bodyPr wrap="square" lIns="0" tIns="0" rIns="0" bIns="0" rtlCol="0"/>
          <a:lstStyle/>
          <a:p>
            <a:endParaRPr dirty="0"/>
          </a:p>
        </p:txBody>
      </p:sp>
      <p:sp>
        <p:nvSpPr>
          <p:cNvPr id="27" name="object 22"/>
          <p:cNvSpPr txBox="1"/>
          <p:nvPr/>
        </p:nvSpPr>
        <p:spPr>
          <a:xfrm>
            <a:off x="4020884" y="5574219"/>
            <a:ext cx="2084070" cy="635000"/>
          </a:xfrm>
          <a:prstGeom prst="rect">
            <a:avLst/>
          </a:prstGeom>
        </p:spPr>
        <p:txBody>
          <a:bodyPr vert="horz" wrap="square" lIns="0" tIns="12700" rIns="0" bIns="0" rtlCol="0">
            <a:spAutoFit/>
          </a:bodyPr>
          <a:lstStyle/>
          <a:p>
            <a:pPr marL="12700">
              <a:lnSpc>
                <a:spcPct val="100000"/>
              </a:lnSpc>
              <a:spcBef>
                <a:spcPts val="100"/>
              </a:spcBef>
            </a:pPr>
            <a:r>
              <a:rPr sz="1000" b="0" spc="-5" dirty="0">
                <a:solidFill>
                  <a:srgbClr val="231F20"/>
                </a:solidFill>
                <a:latin typeface="Trebuchet MS" panose="020B0603020202020204" pitchFamily="34" charset="0"/>
                <a:cs typeface="Arial" panose="020B0604020202020204" pitchFamily="34" charset="0"/>
              </a:rPr>
              <a:t>SEDE</a:t>
            </a:r>
            <a:r>
              <a:rPr sz="1000" b="0" spc="-10" dirty="0">
                <a:solidFill>
                  <a:srgbClr val="231F20"/>
                </a:solidFill>
                <a:latin typeface="Trebuchet MS" panose="020B0603020202020204" pitchFamily="34" charset="0"/>
                <a:cs typeface="Arial" panose="020B0604020202020204" pitchFamily="34" charset="0"/>
              </a:rPr>
              <a:t> </a:t>
            </a:r>
            <a:r>
              <a:rPr sz="1000" b="0" spc="-15" dirty="0">
                <a:solidFill>
                  <a:srgbClr val="231F20"/>
                </a:solidFill>
                <a:latin typeface="Trebuchet MS" panose="020B0603020202020204" pitchFamily="34" charset="0"/>
                <a:cs typeface="Arial" panose="020B0604020202020204" pitchFamily="34" charset="0"/>
              </a:rPr>
              <a:t>PRINCIPAL</a:t>
            </a:r>
            <a:endParaRPr sz="1000" dirty="0">
              <a:latin typeface="Trebuchet MS" panose="020B0603020202020204" pitchFamily="34" charset="0"/>
              <a:cs typeface="Arial" panose="020B0604020202020204" pitchFamily="34" charset="0"/>
            </a:endParaRPr>
          </a:p>
          <a:p>
            <a:pPr marL="12700" marR="5080">
              <a:lnSpc>
                <a:spcPct val="100000"/>
              </a:lnSpc>
            </a:pPr>
            <a:r>
              <a:rPr sz="1000" b="0" dirty="0">
                <a:solidFill>
                  <a:srgbClr val="231F20"/>
                </a:solidFill>
                <a:latin typeface="Trebuchet MS" panose="020B0603020202020204" pitchFamily="34" charset="0"/>
                <a:cs typeface="Arial" panose="020B0604020202020204" pitchFamily="34" charset="0"/>
              </a:rPr>
              <a:t>Dirección: </a:t>
            </a:r>
            <a:r>
              <a:rPr sz="1000" b="0" spc="-5" dirty="0">
                <a:solidFill>
                  <a:srgbClr val="231F20"/>
                </a:solidFill>
                <a:latin typeface="Trebuchet MS" panose="020B0603020202020204" pitchFamily="34" charset="0"/>
                <a:cs typeface="Arial" panose="020B0604020202020204" pitchFamily="34" charset="0"/>
              </a:rPr>
              <a:t>Sede Principal: Calle </a:t>
            </a:r>
            <a:r>
              <a:rPr sz="1000" b="0" dirty="0">
                <a:solidFill>
                  <a:srgbClr val="231F20"/>
                </a:solidFill>
                <a:latin typeface="Trebuchet MS" panose="020B0603020202020204" pitchFamily="34" charset="0"/>
                <a:cs typeface="Arial" panose="020B0604020202020204" pitchFamily="34" charset="0"/>
              </a:rPr>
              <a:t>95 No.  13-08</a:t>
            </a:r>
            <a:endParaRPr sz="1000" dirty="0">
              <a:latin typeface="Trebuchet MS" panose="020B0603020202020204" pitchFamily="34" charset="0"/>
              <a:cs typeface="Arial" panose="020B0604020202020204" pitchFamily="34" charset="0"/>
            </a:endParaRPr>
          </a:p>
          <a:p>
            <a:pPr marL="12700">
              <a:lnSpc>
                <a:spcPct val="100000"/>
              </a:lnSpc>
            </a:pPr>
            <a:r>
              <a:rPr sz="1000" b="0" spc="-5" dirty="0">
                <a:solidFill>
                  <a:srgbClr val="231F20"/>
                </a:solidFill>
                <a:latin typeface="Trebuchet MS" panose="020B0603020202020204" pitchFamily="34" charset="0"/>
                <a:cs typeface="Arial" panose="020B0604020202020204" pitchFamily="34" charset="0"/>
              </a:rPr>
              <a:t>Código Postal </a:t>
            </a:r>
            <a:r>
              <a:rPr sz="1000" b="0" dirty="0">
                <a:solidFill>
                  <a:srgbClr val="231F20"/>
                </a:solidFill>
                <a:latin typeface="Trebuchet MS" panose="020B0603020202020204" pitchFamily="34" charset="0"/>
                <a:cs typeface="Arial" panose="020B0604020202020204" pitchFamily="34" charset="0"/>
              </a:rPr>
              <a:t>110221</a:t>
            </a:r>
            <a:endParaRPr sz="1000" dirty="0">
              <a:latin typeface="Trebuchet MS" panose="020B0603020202020204" pitchFamily="34" charset="0"/>
              <a:cs typeface="Arial" panose="020B0604020202020204" pitchFamily="34" charset="0"/>
            </a:endParaRPr>
          </a:p>
        </p:txBody>
      </p:sp>
      <p:sp>
        <p:nvSpPr>
          <p:cNvPr id="28" name="object 23"/>
          <p:cNvSpPr txBox="1"/>
          <p:nvPr/>
        </p:nvSpPr>
        <p:spPr>
          <a:xfrm>
            <a:off x="256783" y="5550841"/>
            <a:ext cx="3166493" cy="751488"/>
          </a:xfrm>
          <a:prstGeom prst="rect">
            <a:avLst/>
          </a:prstGeom>
        </p:spPr>
        <p:txBody>
          <a:bodyPr vert="horz" wrap="square" lIns="0" tIns="12700" rIns="0" bIns="0" rtlCol="0">
            <a:spAutoFit/>
          </a:bodyPr>
          <a:lstStyle/>
          <a:p>
            <a:pPr marL="12700">
              <a:lnSpc>
                <a:spcPct val="100000"/>
              </a:lnSpc>
              <a:spcBef>
                <a:spcPts val="100"/>
              </a:spcBef>
              <a:tabLst>
                <a:tab pos="227965" algn="l"/>
              </a:tabLst>
            </a:pPr>
            <a:r>
              <a:rPr sz="800" b="0" u="dbl" dirty="0">
                <a:solidFill>
                  <a:srgbClr val="231F20"/>
                </a:solidFill>
                <a:uFill>
                  <a:solidFill>
                    <a:srgbClr val="27AAE1"/>
                  </a:solidFill>
                </a:uFill>
                <a:latin typeface="Trebuchet MS" panose="020B0603020202020204" pitchFamily="34" charset="0"/>
                <a:cs typeface="Arial" panose="020B0604020202020204" pitchFamily="34" charset="0"/>
              </a:rPr>
              <a:t>  </a:t>
            </a:r>
            <a:r>
              <a:rPr sz="800" b="0" u="dbl" spc="-10" dirty="0">
                <a:solidFill>
                  <a:srgbClr val="231F20"/>
                </a:solidFill>
                <a:uFill>
                  <a:solidFill>
                    <a:srgbClr val="27AAE1"/>
                  </a:solidFill>
                </a:uFill>
                <a:latin typeface="Trebuchet MS" panose="020B0603020202020204" pitchFamily="34" charset="0"/>
                <a:cs typeface="Arial" panose="020B0604020202020204" pitchFamily="34" charset="0"/>
              </a:rPr>
              <a:t> </a:t>
            </a:r>
            <a:r>
              <a:rPr sz="800" b="0" dirty="0">
                <a:solidFill>
                  <a:srgbClr val="231F20"/>
                </a:solidFill>
                <a:latin typeface="Trebuchet MS" panose="020B0603020202020204" pitchFamily="34" charset="0"/>
                <a:cs typeface="Arial" panose="020B0604020202020204" pitchFamily="34" charset="0"/>
              </a:rPr>
              <a:t>	</a:t>
            </a:r>
            <a:r>
              <a:rPr sz="800" b="0" spc="-25" dirty="0">
                <a:solidFill>
                  <a:srgbClr val="231F20"/>
                </a:solidFill>
                <a:latin typeface="Trebuchet MS" panose="020B0603020202020204" pitchFamily="34" charset="0"/>
                <a:cs typeface="Arial" panose="020B0604020202020204" pitchFamily="34" charset="0"/>
              </a:rPr>
              <a:t>DATOS </a:t>
            </a:r>
            <a:r>
              <a:rPr sz="800" b="0" dirty="0">
                <a:solidFill>
                  <a:srgbClr val="231F20"/>
                </a:solidFill>
                <a:latin typeface="Trebuchet MS" panose="020B0603020202020204" pitchFamily="34" charset="0"/>
                <a:cs typeface="Arial" panose="020B0604020202020204" pitchFamily="34" charset="0"/>
              </a:rPr>
              <a:t>DE</a:t>
            </a:r>
            <a:r>
              <a:rPr sz="800" b="0" spc="20" dirty="0">
                <a:solidFill>
                  <a:srgbClr val="231F20"/>
                </a:solidFill>
                <a:latin typeface="Trebuchet MS" panose="020B0603020202020204" pitchFamily="34" charset="0"/>
                <a:cs typeface="Arial" panose="020B0604020202020204" pitchFamily="34" charset="0"/>
              </a:rPr>
              <a:t> </a:t>
            </a:r>
            <a:r>
              <a:rPr sz="800" b="0" spc="-20" dirty="0">
                <a:solidFill>
                  <a:srgbClr val="231F20"/>
                </a:solidFill>
                <a:latin typeface="Trebuchet MS" panose="020B0603020202020204" pitchFamily="34" charset="0"/>
                <a:cs typeface="Arial" panose="020B0604020202020204" pitchFamily="34" charset="0"/>
              </a:rPr>
              <a:t>CONTACTO</a:t>
            </a:r>
            <a:endParaRPr sz="800" dirty="0">
              <a:latin typeface="Trebuchet MS" panose="020B0603020202020204" pitchFamily="34" charset="0"/>
              <a:cs typeface="Arial" panose="020B0604020202020204" pitchFamily="34" charset="0"/>
            </a:endParaRPr>
          </a:p>
          <a:p>
            <a:pPr marL="228600">
              <a:lnSpc>
                <a:spcPct val="100000"/>
              </a:lnSpc>
            </a:pPr>
            <a:r>
              <a:rPr sz="800" b="0" spc="-5" dirty="0">
                <a:solidFill>
                  <a:srgbClr val="231F20"/>
                </a:solidFill>
                <a:latin typeface="Trebuchet MS" panose="020B0603020202020204" pitchFamily="34" charset="0"/>
                <a:cs typeface="Arial" panose="020B0604020202020204" pitchFamily="34" charset="0"/>
              </a:rPr>
              <a:t>PBX </a:t>
            </a:r>
            <a:r>
              <a:rPr sz="800" b="0" dirty="0">
                <a:solidFill>
                  <a:srgbClr val="231F20"/>
                </a:solidFill>
                <a:latin typeface="Trebuchet MS" panose="020B0603020202020204" pitchFamily="34" charset="0"/>
                <a:cs typeface="Arial" panose="020B0604020202020204" pitchFamily="34" charset="0"/>
              </a:rPr>
              <a:t>(571) 6510420 </a:t>
            </a:r>
            <a:r>
              <a:rPr sz="800" b="0" spc="-5" dirty="0">
                <a:solidFill>
                  <a:srgbClr val="231F20"/>
                </a:solidFill>
                <a:latin typeface="Trebuchet MS" panose="020B0603020202020204" pitchFamily="34" charset="0"/>
                <a:cs typeface="Arial" panose="020B0604020202020204" pitchFamily="34" charset="0"/>
              </a:rPr>
              <a:t>al </a:t>
            </a:r>
            <a:r>
              <a:rPr sz="800" b="0" dirty="0">
                <a:solidFill>
                  <a:srgbClr val="231F20"/>
                </a:solidFill>
                <a:latin typeface="Trebuchet MS" panose="020B0603020202020204" pitchFamily="34" charset="0"/>
                <a:cs typeface="Arial" panose="020B0604020202020204" pitchFamily="34" charset="0"/>
              </a:rPr>
              <a:t>6510449</a:t>
            </a:r>
            <a:r>
              <a:rPr sz="800" b="0" spc="-10" dirty="0">
                <a:solidFill>
                  <a:srgbClr val="231F20"/>
                </a:solidFill>
                <a:latin typeface="Trebuchet MS" panose="020B0603020202020204" pitchFamily="34" charset="0"/>
                <a:cs typeface="Arial" panose="020B0604020202020204" pitchFamily="34" charset="0"/>
              </a:rPr>
              <a:t> </a:t>
            </a:r>
            <a:r>
              <a:rPr sz="800" b="0" dirty="0">
                <a:solidFill>
                  <a:srgbClr val="231F20"/>
                </a:solidFill>
                <a:latin typeface="Trebuchet MS" panose="020B0603020202020204" pitchFamily="34" charset="0"/>
                <a:cs typeface="Arial" panose="020B0604020202020204" pitchFamily="34" charset="0"/>
              </a:rPr>
              <a:t>Bogotá</a:t>
            </a:r>
            <a:endParaRPr sz="800" dirty="0">
              <a:latin typeface="Trebuchet MS" panose="020B0603020202020204" pitchFamily="34" charset="0"/>
              <a:cs typeface="Arial" panose="020B0604020202020204" pitchFamily="34" charset="0"/>
            </a:endParaRPr>
          </a:p>
          <a:p>
            <a:pPr marL="228600" marR="970915">
              <a:lnSpc>
                <a:spcPct val="100000"/>
              </a:lnSpc>
            </a:pPr>
            <a:r>
              <a:rPr sz="800" b="0" spc="-5" dirty="0">
                <a:solidFill>
                  <a:srgbClr val="231F20"/>
                </a:solidFill>
                <a:latin typeface="Trebuchet MS" panose="020B0603020202020204" pitchFamily="34" charset="0"/>
                <a:cs typeface="Arial" panose="020B0604020202020204" pitchFamily="34" charset="0"/>
                <a:hlinkClick r:id="rId5"/>
              </a:rPr>
              <a:t>denuncie@agencialogistica.gov.co </a:t>
            </a:r>
            <a:r>
              <a:rPr sz="800" b="0" spc="-5" dirty="0">
                <a:solidFill>
                  <a:srgbClr val="231F20"/>
                </a:solidFill>
                <a:latin typeface="Trebuchet MS" panose="020B0603020202020204" pitchFamily="34" charset="0"/>
                <a:cs typeface="Arial" panose="020B0604020202020204" pitchFamily="34" charset="0"/>
              </a:rPr>
              <a:t> </a:t>
            </a:r>
            <a:r>
              <a:rPr sz="800" b="0" spc="-5" dirty="0">
                <a:solidFill>
                  <a:srgbClr val="231F20"/>
                </a:solidFill>
                <a:latin typeface="Trebuchet MS" panose="020B0603020202020204" pitchFamily="34" charset="0"/>
                <a:cs typeface="Arial" panose="020B0604020202020204" pitchFamily="34" charset="0"/>
                <a:hlinkClick r:id="rId6"/>
              </a:rPr>
              <a:t>contactenos@agencialogistica.gov.co </a:t>
            </a:r>
            <a:r>
              <a:rPr sz="800" b="0" spc="-5" dirty="0">
                <a:solidFill>
                  <a:srgbClr val="231F20"/>
                </a:solidFill>
                <a:latin typeface="Trebuchet MS" panose="020B0603020202020204" pitchFamily="34" charset="0"/>
                <a:cs typeface="Arial" panose="020B0604020202020204" pitchFamily="34" charset="0"/>
              </a:rPr>
              <a:t> </a:t>
            </a:r>
            <a:r>
              <a:rPr sz="800" b="0" spc="-5" dirty="0">
                <a:solidFill>
                  <a:srgbClr val="231F20"/>
                </a:solidFill>
                <a:latin typeface="Trebuchet MS" panose="020B0603020202020204" pitchFamily="34" charset="0"/>
                <a:cs typeface="Arial" panose="020B0604020202020204" pitchFamily="34" charset="0"/>
                <a:hlinkClick r:id="rId7"/>
              </a:rPr>
              <a:t>notiﬁcaciones@agencialogistica.gov.co</a:t>
            </a:r>
            <a:endParaRPr sz="800" dirty="0">
              <a:latin typeface="Trebuchet MS" panose="020B0603020202020204" pitchFamily="34" charset="0"/>
              <a:cs typeface="Arial" panose="020B0604020202020204" pitchFamily="34" charset="0"/>
            </a:endParaRPr>
          </a:p>
          <a:p>
            <a:pPr marL="228600">
              <a:lnSpc>
                <a:spcPct val="100000"/>
              </a:lnSpc>
            </a:pPr>
            <a:r>
              <a:rPr sz="800" b="0" spc="-5" dirty="0">
                <a:solidFill>
                  <a:srgbClr val="231F20"/>
                </a:solidFill>
                <a:latin typeface="Trebuchet MS" panose="020B0603020202020204" pitchFamily="34" charset="0"/>
                <a:cs typeface="Arial" panose="020B0604020202020204" pitchFamily="34" charset="0"/>
              </a:rPr>
              <a:t>Horario </a:t>
            </a:r>
            <a:r>
              <a:rPr sz="800" b="0" dirty="0">
                <a:solidFill>
                  <a:srgbClr val="231F20"/>
                </a:solidFill>
                <a:latin typeface="Trebuchet MS" panose="020B0603020202020204" pitchFamily="34" charset="0"/>
                <a:cs typeface="Arial" panose="020B0604020202020204" pitchFamily="34" charset="0"/>
              </a:rPr>
              <a:t>de </a:t>
            </a:r>
            <a:r>
              <a:rPr sz="800" b="0" spc="-5" dirty="0">
                <a:solidFill>
                  <a:srgbClr val="231F20"/>
                </a:solidFill>
                <a:latin typeface="Trebuchet MS" panose="020B0603020202020204" pitchFamily="34" charset="0"/>
                <a:cs typeface="Arial" panose="020B0604020202020204" pitchFamily="34" charset="0"/>
              </a:rPr>
              <a:t>Atención: Lunes </a:t>
            </a:r>
            <a:r>
              <a:rPr sz="800" b="0" dirty="0">
                <a:solidFill>
                  <a:srgbClr val="231F20"/>
                </a:solidFill>
                <a:latin typeface="Trebuchet MS" panose="020B0603020202020204" pitchFamily="34" charset="0"/>
                <a:cs typeface="Arial" panose="020B0604020202020204" pitchFamily="34" charset="0"/>
              </a:rPr>
              <a:t>a </a:t>
            </a:r>
            <a:r>
              <a:rPr sz="800" b="0" spc="-5" dirty="0">
                <a:solidFill>
                  <a:srgbClr val="231F20"/>
                </a:solidFill>
                <a:latin typeface="Trebuchet MS" panose="020B0603020202020204" pitchFamily="34" charset="0"/>
                <a:cs typeface="Arial" panose="020B0604020202020204" pitchFamily="34" charset="0"/>
              </a:rPr>
              <a:t>Viernes </a:t>
            </a:r>
            <a:r>
              <a:rPr sz="800" b="0" dirty="0">
                <a:solidFill>
                  <a:srgbClr val="231F20"/>
                </a:solidFill>
                <a:latin typeface="Trebuchet MS" panose="020B0603020202020204" pitchFamily="34" charset="0"/>
                <a:cs typeface="Arial" panose="020B0604020202020204" pitchFamily="34" charset="0"/>
              </a:rPr>
              <a:t>de 7:30 </a:t>
            </a:r>
            <a:r>
              <a:rPr sz="800" b="0" spc="-5" dirty="0">
                <a:solidFill>
                  <a:srgbClr val="231F20"/>
                </a:solidFill>
                <a:latin typeface="Trebuchet MS" panose="020B0603020202020204" pitchFamily="34" charset="0"/>
                <a:cs typeface="Arial" panose="020B0604020202020204" pitchFamily="34" charset="0"/>
              </a:rPr>
              <a:t>a.m. </a:t>
            </a:r>
            <a:r>
              <a:rPr sz="800" b="0" dirty="0">
                <a:solidFill>
                  <a:srgbClr val="231F20"/>
                </a:solidFill>
                <a:latin typeface="Trebuchet MS" panose="020B0603020202020204" pitchFamily="34" charset="0"/>
                <a:cs typeface="Arial" panose="020B0604020202020204" pitchFamily="34" charset="0"/>
              </a:rPr>
              <a:t>a 4:30</a:t>
            </a:r>
            <a:r>
              <a:rPr sz="800" b="0" spc="-65" dirty="0">
                <a:solidFill>
                  <a:srgbClr val="231F20"/>
                </a:solidFill>
                <a:latin typeface="Trebuchet MS" panose="020B0603020202020204" pitchFamily="34" charset="0"/>
                <a:cs typeface="Arial" panose="020B0604020202020204" pitchFamily="34" charset="0"/>
              </a:rPr>
              <a:t> </a:t>
            </a:r>
            <a:r>
              <a:rPr sz="800" b="0" dirty="0">
                <a:solidFill>
                  <a:srgbClr val="231F20"/>
                </a:solidFill>
                <a:latin typeface="Trebuchet MS" panose="020B0603020202020204" pitchFamily="34" charset="0"/>
                <a:cs typeface="Arial" panose="020B0604020202020204" pitchFamily="34" charset="0"/>
              </a:rPr>
              <a:t>p.m.</a:t>
            </a:r>
            <a:endParaRPr sz="800" dirty="0">
              <a:latin typeface="Trebuchet MS" panose="020B0603020202020204" pitchFamily="34" charset="0"/>
              <a:cs typeface="Arial" panose="020B0604020202020204" pitchFamily="34" charset="0"/>
            </a:endParaRPr>
          </a:p>
        </p:txBody>
      </p:sp>
      <p:sp>
        <p:nvSpPr>
          <p:cNvPr id="29" name="object 33"/>
          <p:cNvSpPr/>
          <p:nvPr/>
        </p:nvSpPr>
        <p:spPr>
          <a:xfrm>
            <a:off x="250238" y="5627979"/>
            <a:ext cx="96520" cy="135255"/>
          </a:xfrm>
          <a:custGeom>
            <a:avLst/>
            <a:gdLst/>
            <a:ahLst/>
            <a:cxnLst/>
            <a:rect l="l" t="t" r="r" b="b"/>
            <a:pathLst>
              <a:path w="96520" h="135254">
                <a:moveTo>
                  <a:pt x="96253" y="134747"/>
                </a:moveTo>
                <a:lnTo>
                  <a:pt x="0" y="134747"/>
                </a:lnTo>
                <a:lnTo>
                  <a:pt x="0" y="0"/>
                </a:lnTo>
                <a:lnTo>
                  <a:pt x="96253" y="0"/>
                </a:lnTo>
                <a:lnTo>
                  <a:pt x="96253" y="134747"/>
                </a:lnTo>
                <a:close/>
              </a:path>
            </a:pathLst>
          </a:custGeom>
          <a:ln w="3810">
            <a:solidFill>
              <a:srgbClr val="27AAE1"/>
            </a:solidFill>
          </a:ln>
        </p:spPr>
        <p:txBody>
          <a:bodyPr wrap="square" lIns="0" tIns="0" rIns="0" bIns="0" rtlCol="0"/>
          <a:lstStyle/>
          <a:p>
            <a:endParaRPr dirty="0"/>
          </a:p>
        </p:txBody>
      </p:sp>
      <p:sp>
        <p:nvSpPr>
          <p:cNvPr id="30" name="object 34"/>
          <p:cNvSpPr/>
          <p:nvPr/>
        </p:nvSpPr>
        <p:spPr>
          <a:xfrm>
            <a:off x="270289" y="5721820"/>
            <a:ext cx="57785" cy="0"/>
          </a:xfrm>
          <a:custGeom>
            <a:avLst/>
            <a:gdLst/>
            <a:ahLst/>
            <a:cxnLst/>
            <a:rect l="l" t="t" r="r" b="b"/>
            <a:pathLst>
              <a:path w="57784">
                <a:moveTo>
                  <a:pt x="0" y="0"/>
                </a:moveTo>
                <a:lnTo>
                  <a:pt x="57746" y="0"/>
                </a:lnTo>
              </a:path>
            </a:pathLst>
          </a:custGeom>
          <a:ln w="3810">
            <a:solidFill>
              <a:srgbClr val="27AAE1"/>
            </a:solidFill>
          </a:ln>
        </p:spPr>
        <p:txBody>
          <a:bodyPr wrap="square" lIns="0" tIns="0" rIns="0" bIns="0" rtlCol="0"/>
          <a:lstStyle/>
          <a:p>
            <a:endParaRPr dirty="0"/>
          </a:p>
        </p:txBody>
      </p:sp>
      <p:sp>
        <p:nvSpPr>
          <p:cNvPr id="31" name="object 35"/>
          <p:cNvSpPr/>
          <p:nvPr/>
        </p:nvSpPr>
        <p:spPr>
          <a:xfrm>
            <a:off x="271089" y="5736256"/>
            <a:ext cx="57785" cy="0"/>
          </a:xfrm>
          <a:custGeom>
            <a:avLst/>
            <a:gdLst/>
            <a:ahLst/>
            <a:cxnLst/>
            <a:rect l="l" t="t" r="r" b="b"/>
            <a:pathLst>
              <a:path w="57784">
                <a:moveTo>
                  <a:pt x="0" y="0"/>
                </a:moveTo>
                <a:lnTo>
                  <a:pt x="57746" y="0"/>
                </a:lnTo>
              </a:path>
            </a:pathLst>
          </a:custGeom>
          <a:ln w="3810">
            <a:solidFill>
              <a:srgbClr val="27AAE1"/>
            </a:solidFill>
          </a:ln>
        </p:spPr>
        <p:txBody>
          <a:bodyPr wrap="square" lIns="0" tIns="0" rIns="0" bIns="0" rtlCol="0"/>
          <a:lstStyle/>
          <a:p>
            <a:endParaRPr dirty="0"/>
          </a:p>
        </p:txBody>
      </p:sp>
      <p:sp>
        <p:nvSpPr>
          <p:cNvPr id="32" name="object 36"/>
          <p:cNvSpPr/>
          <p:nvPr/>
        </p:nvSpPr>
        <p:spPr>
          <a:xfrm>
            <a:off x="3660959" y="5567468"/>
            <a:ext cx="242255" cy="242265"/>
          </a:xfrm>
          <a:prstGeom prst="rect">
            <a:avLst/>
          </a:prstGeom>
          <a:blipFill>
            <a:blip r:embed="rId8" cstate="print"/>
            <a:stretch>
              <a:fillRect/>
            </a:stretch>
          </a:blipFill>
        </p:spPr>
        <p:txBody>
          <a:bodyPr wrap="square" lIns="0" tIns="0" rIns="0" bIns="0" rtlCol="0"/>
          <a:lstStyle/>
          <a:p>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21A8E0"/>
          </a:solidFill>
        </p:spPr>
        <p:txBody>
          <a:bodyPr wrap="square" lIns="0" tIns="0" rIns="0" bIns="0" rtlCol="0"/>
          <a:lstStyle/>
          <a:p>
            <a:endParaRPr dirty="0"/>
          </a:p>
        </p:txBody>
      </p:sp>
      <p:sp>
        <p:nvSpPr>
          <p:cNvPr id="3" name="object 3"/>
          <p:cNvSpPr/>
          <p:nvPr/>
        </p:nvSpPr>
        <p:spPr>
          <a:xfrm>
            <a:off x="11435150" y="167134"/>
            <a:ext cx="608037" cy="361805"/>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10195158" y="278793"/>
            <a:ext cx="1014903" cy="211316"/>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2608578" y="4686721"/>
            <a:ext cx="3837304" cy="1092200"/>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FFFFFF"/>
                </a:solidFill>
                <a:latin typeface="Trebuchet MS" panose="020B0603020202020204" pitchFamily="34" charset="0"/>
                <a:cs typeface="Lato"/>
              </a:rPr>
              <a:t>Café</a:t>
            </a:r>
            <a:endParaRPr sz="1400" dirty="0">
              <a:latin typeface="Trebuchet MS" panose="020B0603020202020204" pitchFamily="34" charset="0"/>
              <a:cs typeface="Lato"/>
            </a:endParaRPr>
          </a:p>
          <a:p>
            <a:pPr marL="12700">
              <a:lnSpc>
                <a:spcPct val="100000"/>
              </a:lnSpc>
            </a:pPr>
            <a:r>
              <a:rPr sz="1400" spc="-5" dirty="0">
                <a:solidFill>
                  <a:srgbClr val="FFFFFF"/>
                </a:solidFill>
                <a:latin typeface="Trebuchet MS" panose="020B0603020202020204" pitchFamily="34" charset="0"/>
                <a:cs typeface="Lato"/>
              </a:rPr>
              <a:t>Paniﬁcadora</a:t>
            </a:r>
            <a:endParaRPr sz="1400" dirty="0">
              <a:latin typeface="Trebuchet MS" panose="020B0603020202020204" pitchFamily="34" charset="0"/>
              <a:cs typeface="Lato"/>
            </a:endParaRPr>
          </a:p>
          <a:p>
            <a:pPr marL="12700" marR="2106295">
              <a:lnSpc>
                <a:spcPct val="100000"/>
              </a:lnSpc>
            </a:pPr>
            <a:r>
              <a:rPr sz="1400" spc="-5" dirty="0">
                <a:solidFill>
                  <a:srgbClr val="FFFFFF"/>
                </a:solidFill>
                <a:latin typeface="Trebuchet MS" panose="020B0603020202020204" pitchFamily="34" charset="0"/>
                <a:cs typeface="Lato"/>
              </a:rPr>
              <a:t>Raciones </a:t>
            </a:r>
            <a:r>
              <a:rPr sz="1400" dirty="0">
                <a:solidFill>
                  <a:srgbClr val="FFFFFF"/>
                </a:solidFill>
                <a:latin typeface="Trebuchet MS" panose="020B0603020202020204" pitchFamily="34" charset="0"/>
                <a:cs typeface="Lato"/>
              </a:rPr>
              <a:t>de</a:t>
            </a:r>
            <a:r>
              <a:rPr sz="1400" spc="-70" dirty="0">
                <a:solidFill>
                  <a:srgbClr val="FFFFFF"/>
                </a:solidFill>
                <a:latin typeface="Trebuchet MS" panose="020B0603020202020204" pitchFamily="34" charset="0"/>
                <a:cs typeface="Lato"/>
              </a:rPr>
              <a:t> </a:t>
            </a:r>
            <a:r>
              <a:rPr sz="1400" dirty="0">
                <a:solidFill>
                  <a:srgbClr val="FFFFFF"/>
                </a:solidFill>
                <a:latin typeface="Trebuchet MS" panose="020B0603020202020204" pitchFamily="34" charset="0"/>
                <a:cs typeface="Lato"/>
              </a:rPr>
              <a:t>Campaña  </a:t>
            </a:r>
            <a:r>
              <a:rPr sz="1400" spc="-5" dirty="0">
                <a:solidFill>
                  <a:srgbClr val="FFFFFF"/>
                </a:solidFill>
                <a:latin typeface="Trebuchet MS" panose="020B0603020202020204" pitchFamily="34" charset="0"/>
                <a:cs typeface="Lato"/>
              </a:rPr>
              <a:t>Comedores</a:t>
            </a:r>
            <a:r>
              <a:rPr sz="1400" spc="-60" dirty="0">
                <a:solidFill>
                  <a:srgbClr val="FFFFFF"/>
                </a:solidFill>
                <a:latin typeface="Trebuchet MS" panose="020B0603020202020204" pitchFamily="34" charset="0"/>
                <a:cs typeface="Lato"/>
              </a:rPr>
              <a:t> </a:t>
            </a:r>
            <a:r>
              <a:rPr sz="1400" dirty="0">
                <a:solidFill>
                  <a:srgbClr val="FFFFFF"/>
                </a:solidFill>
                <a:latin typeface="Trebuchet MS" panose="020B0603020202020204" pitchFamily="34" charset="0"/>
                <a:cs typeface="Lato"/>
              </a:rPr>
              <a:t>Aglo</a:t>
            </a:r>
            <a:endParaRPr sz="1400" dirty="0">
              <a:latin typeface="Trebuchet MS" panose="020B0603020202020204" pitchFamily="34" charset="0"/>
              <a:cs typeface="Lato"/>
            </a:endParaRPr>
          </a:p>
          <a:p>
            <a:pPr marL="12700">
              <a:lnSpc>
                <a:spcPct val="100000"/>
              </a:lnSpc>
            </a:pPr>
            <a:r>
              <a:rPr sz="1400" dirty="0">
                <a:solidFill>
                  <a:srgbClr val="FFFFFF"/>
                </a:solidFill>
                <a:latin typeface="Trebuchet MS" panose="020B0603020202020204" pitchFamily="34" charset="0"/>
                <a:cs typeface="Lato"/>
              </a:rPr>
              <a:t>CAD´s </a:t>
            </a:r>
            <a:r>
              <a:rPr sz="1400" spc="-10" dirty="0">
                <a:solidFill>
                  <a:srgbClr val="FFFFFF"/>
                </a:solidFill>
                <a:latin typeface="Trebuchet MS" panose="020B0603020202020204" pitchFamily="34" charset="0"/>
                <a:cs typeface="Lato"/>
              </a:rPr>
              <a:t>Centro </a:t>
            </a:r>
            <a:r>
              <a:rPr sz="1400" dirty="0">
                <a:solidFill>
                  <a:srgbClr val="FFFFFF"/>
                </a:solidFill>
                <a:latin typeface="Trebuchet MS" panose="020B0603020202020204" pitchFamily="34" charset="0"/>
                <a:cs typeface="Lato"/>
              </a:rPr>
              <a:t>de </a:t>
            </a:r>
            <a:r>
              <a:rPr sz="1400" spc="-5" dirty="0">
                <a:solidFill>
                  <a:srgbClr val="FFFFFF"/>
                </a:solidFill>
                <a:latin typeface="Trebuchet MS" panose="020B0603020202020204" pitchFamily="34" charset="0"/>
                <a:cs typeface="Lato"/>
              </a:rPr>
              <a:t>Almacenamiento </a:t>
            </a:r>
            <a:r>
              <a:rPr sz="1400" dirty="0">
                <a:solidFill>
                  <a:srgbClr val="FFFFFF"/>
                </a:solidFill>
                <a:latin typeface="Trebuchet MS" panose="020B0603020202020204" pitchFamily="34" charset="0"/>
                <a:cs typeface="Lato"/>
              </a:rPr>
              <a:t>y</a:t>
            </a:r>
            <a:r>
              <a:rPr sz="1400" spc="-125" dirty="0">
                <a:solidFill>
                  <a:srgbClr val="FFFFFF"/>
                </a:solidFill>
                <a:latin typeface="Trebuchet MS" panose="020B0603020202020204" pitchFamily="34" charset="0"/>
                <a:cs typeface="Lato"/>
              </a:rPr>
              <a:t> </a:t>
            </a:r>
            <a:r>
              <a:rPr sz="1400" spc="-5" dirty="0">
                <a:solidFill>
                  <a:srgbClr val="FFFFFF"/>
                </a:solidFill>
                <a:latin typeface="Trebuchet MS" panose="020B0603020202020204" pitchFamily="34" charset="0"/>
                <a:cs typeface="Lato"/>
              </a:rPr>
              <a:t>Distribución</a:t>
            </a:r>
            <a:endParaRPr sz="1400" dirty="0">
              <a:latin typeface="Trebuchet MS" panose="020B0603020202020204" pitchFamily="34" charset="0"/>
              <a:cs typeface="Lato"/>
            </a:endParaRPr>
          </a:p>
        </p:txBody>
      </p:sp>
      <p:sp>
        <p:nvSpPr>
          <p:cNvPr id="6" name="object 6"/>
          <p:cNvSpPr txBox="1"/>
          <p:nvPr/>
        </p:nvSpPr>
        <p:spPr>
          <a:xfrm>
            <a:off x="7193684" y="4695078"/>
            <a:ext cx="1950316" cy="1090042"/>
          </a:xfrm>
          <a:prstGeom prst="rect">
            <a:avLst/>
          </a:prstGeom>
        </p:spPr>
        <p:txBody>
          <a:bodyPr vert="horz" wrap="square" lIns="0" tIns="12700" rIns="0" bIns="0" rtlCol="0">
            <a:spAutoFit/>
          </a:bodyPr>
          <a:lstStyle/>
          <a:p>
            <a:pPr marL="12700" marR="545465">
              <a:lnSpc>
                <a:spcPct val="100000"/>
              </a:lnSpc>
              <a:spcBef>
                <a:spcPts val="100"/>
              </a:spcBef>
            </a:pPr>
            <a:r>
              <a:rPr sz="1400" spc="-15" dirty="0">
                <a:solidFill>
                  <a:srgbClr val="FFFFFF"/>
                </a:solidFill>
                <a:latin typeface="Trebuchet MS" panose="020B0603020202020204" pitchFamily="34" charset="0"/>
                <a:cs typeface="Lato"/>
              </a:rPr>
              <a:t>In</a:t>
            </a:r>
            <a:r>
              <a:rPr sz="1400" spc="-5" dirty="0">
                <a:solidFill>
                  <a:srgbClr val="FFFFFF"/>
                </a:solidFill>
                <a:latin typeface="Trebuchet MS" panose="020B0603020202020204" pitchFamily="34" charset="0"/>
                <a:cs typeface="Lato"/>
              </a:rPr>
              <a:t>f</a:t>
            </a:r>
            <a:r>
              <a:rPr sz="1400" spc="-15" dirty="0">
                <a:solidFill>
                  <a:srgbClr val="FFFFFF"/>
                </a:solidFill>
                <a:latin typeface="Trebuchet MS" panose="020B0603020202020204" pitchFamily="34" charset="0"/>
                <a:cs typeface="Lato"/>
              </a:rPr>
              <a:t>r</a:t>
            </a:r>
            <a:r>
              <a:rPr sz="1400" dirty="0">
                <a:solidFill>
                  <a:srgbClr val="FFFFFF"/>
                </a:solidFill>
                <a:latin typeface="Trebuchet MS" panose="020B0603020202020204" pitchFamily="34" charset="0"/>
                <a:cs typeface="Lato"/>
              </a:rPr>
              <a:t>aestructu</a:t>
            </a:r>
            <a:r>
              <a:rPr sz="1400" spc="-15" dirty="0">
                <a:solidFill>
                  <a:srgbClr val="FFFFFF"/>
                </a:solidFill>
                <a:latin typeface="Trebuchet MS" panose="020B0603020202020204" pitchFamily="34" charset="0"/>
                <a:cs typeface="Lato"/>
              </a:rPr>
              <a:t>r</a:t>
            </a:r>
            <a:r>
              <a:rPr sz="1400" dirty="0">
                <a:solidFill>
                  <a:srgbClr val="FFFFFF"/>
                </a:solidFill>
                <a:latin typeface="Trebuchet MS" panose="020B0603020202020204" pitchFamily="34" charset="0"/>
                <a:cs typeface="Lato"/>
              </a:rPr>
              <a:t>a  Combustible</a:t>
            </a:r>
            <a:endParaRPr sz="1400" dirty="0">
              <a:latin typeface="Trebuchet MS" panose="020B0603020202020204" pitchFamily="34" charset="0"/>
              <a:cs typeface="Lato"/>
            </a:endParaRPr>
          </a:p>
          <a:p>
            <a:pPr marL="12700" marR="5080">
              <a:lnSpc>
                <a:spcPct val="100000"/>
              </a:lnSpc>
            </a:pPr>
            <a:r>
              <a:rPr sz="1400" spc="-5" dirty="0">
                <a:solidFill>
                  <a:srgbClr val="FFFFFF"/>
                </a:solidFill>
                <a:latin typeface="Trebuchet MS" panose="020B0603020202020204" pitchFamily="34" charset="0"/>
                <a:cs typeface="Lato"/>
              </a:rPr>
              <a:t>Grasas </a:t>
            </a:r>
            <a:r>
              <a:rPr sz="1400" dirty="0">
                <a:solidFill>
                  <a:srgbClr val="FFFFFF"/>
                </a:solidFill>
                <a:latin typeface="Trebuchet MS" panose="020B0603020202020204" pitchFamily="34" charset="0"/>
                <a:cs typeface="Lato"/>
              </a:rPr>
              <a:t>y </a:t>
            </a:r>
            <a:r>
              <a:rPr sz="1400" spc="-10" dirty="0">
                <a:solidFill>
                  <a:srgbClr val="FFFFFF"/>
                </a:solidFill>
                <a:latin typeface="Trebuchet MS" panose="020B0603020202020204" pitchFamily="34" charset="0"/>
                <a:cs typeface="Lato"/>
              </a:rPr>
              <a:t>Lubricantes  Buceo </a:t>
            </a:r>
            <a:r>
              <a:rPr sz="1400" dirty="0">
                <a:solidFill>
                  <a:srgbClr val="FFFFFF"/>
                </a:solidFill>
                <a:latin typeface="Trebuchet MS" panose="020B0603020202020204" pitchFamily="34" charset="0"/>
                <a:cs typeface="Lato"/>
              </a:rPr>
              <a:t>y </a:t>
            </a:r>
            <a:r>
              <a:rPr sz="1400" spc="-5" dirty="0">
                <a:solidFill>
                  <a:srgbClr val="FFFFFF"/>
                </a:solidFill>
                <a:latin typeface="Trebuchet MS" panose="020B0603020202020204" pitchFamily="34" charset="0"/>
                <a:cs typeface="Lato"/>
              </a:rPr>
              <a:t>Salvamento  </a:t>
            </a:r>
            <a:r>
              <a:rPr sz="1400" spc="-10" dirty="0">
                <a:solidFill>
                  <a:srgbClr val="FFFFFF"/>
                </a:solidFill>
                <a:latin typeface="Trebuchet MS" panose="020B0603020202020204" pitchFamily="34" charset="0"/>
                <a:cs typeface="Lato"/>
              </a:rPr>
              <a:t>Otros</a:t>
            </a:r>
            <a:r>
              <a:rPr sz="1400" spc="-95" dirty="0">
                <a:solidFill>
                  <a:srgbClr val="FFFFFF"/>
                </a:solidFill>
                <a:latin typeface="Trebuchet MS" panose="020B0603020202020204" pitchFamily="34" charset="0"/>
                <a:cs typeface="Lato"/>
              </a:rPr>
              <a:t> </a:t>
            </a:r>
            <a:r>
              <a:rPr sz="1400" spc="-5" dirty="0">
                <a:solidFill>
                  <a:srgbClr val="FFFFFF"/>
                </a:solidFill>
                <a:latin typeface="Trebuchet MS" panose="020B0603020202020204" pitchFamily="34" charset="0"/>
                <a:cs typeface="Lato"/>
              </a:rPr>
              <a:t>Abastecimiento</a:t>
            </a:r>
            <a:endParaRPr sz="1400" dirty="0">
              <a:latin typeface="Trebuchet MS" panose="020B0603020202020204" pitchFamily="34" charset="0"/>
              <a:cs typeface="Lato"/>
            </a:endParaRPr>
          </a:p>
        </p:txBody>
      </p:sp>
      <p:sp>
        <p:nvSpPr>
          <p:cNvPr id="7" name="object 7"/>
          <p:cNvSpPr txBox="1"/>
          <p:nvPr/>
        </p:nvSpPr>
        <p:spPr>
          <a:xfrm>
            <a:off x="2583879" y="4009566"/>
            <a:ext cx="2978721"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Trebuchet MS" panose="020B0603020202020204" pitchFamily="34" charset="0"/>
                <a:cs typeface="Arial Black"/>
              </a:rPr>
              <a:t>Portafolio</a:t>
            </a:r>
            <a:r>
              <a:rPr sz="1800" b="1" spc="-90" dirty="0">
                <a:solidFill>
                  <a:srgbClr val="FFFFFF"/>
                </a:solidFill>
                <a:latin typeface="Trebuchet MS" panose="020B0603020202020204" pitchFamily="34" charset="0"/>
                <a:cs typeface="Arial Black"/>
              </a:rPr>
              <a:t> </a:t>
            </a:r>
            <a:r>
              <a:rPr sz="1800" b="1" dirty="0" err="1">
                <a:solidFill>
                  <a:srgbClr val="FFFFFF"/>
                </a:solidFill>
                <a:latin typeface="Trebuchet MS" panose="020B0603020202020204" pitchFamily="34" charset="0"/>
                <a:cs typeface="Arial"/>
              </a:rPr>
              <a:t>Servicios</a:t>
            </a:r>
            <a:endParaRPr sz="1800" b="1" dirty="0">
              <a:latin typeface="Trebuchet MS" panose="020B0603020202020204" pitchFamily="34" charset="0"/>
              <a:cs typeface="Arial"/>
            </a:endParaRPr>
          </a:p>
        </p:txBody>
      </p:sp>
      <p:sp>
        <p:nvSpPr>
          <p:cNvPr id="8" name="object 8"/>
          <p:cNvSpPr/>
          <p:nvPr/>
        </p:nvSpPr>
        <p:spPr>
          <a:xfrm>
            <a:off x="2494941" y="5378275"/>
            <a:ext cx="0" cy="452120"/>
          </a:xfrm>
          <a:custGeom>
            <a:avLst/>
            <a:gdLst/>
            <a:ahLst/>
            <a:cxnLst/>
            <a:rect l="l" t="t" r="r" b="b"/>
            <a:pathLst>
              <a:path h="452120">
                <a:moveTo>
                  <a:pt x="0" y="0"/>
                </a:moveTo>
                <a:lnTo>
                  <a:pt x="0" y="451992"/>
                </a:lnTo>
              </a:path>
            </a:pathLst>
          </a:custGeom>
          <a:ln w="25400">
            <a:solidFill>
              <a:srgbClr val="155D97"/>
            </a:solidFill>
          </a:ln>
        </p:spPr>
        <p:txBody>
          <a:bodyPr wrap="square" lIns="0" tIns="0" rIns="0" bIns="0" rtlCol="0"/>
          <a:lstStyle/>
          <a:p>
            <a:endParaRPr dirty="0"/>
          </a:p>
        </p:txBody>
      </p:sp>
      <p:sp>
        <p:nvSpPr>
          <p:cNvPr id="9" name="object 9"/>
          <p:cNvSpPr/>
          <p:nvPr/>
        </p:nvSpPr>
        <p:spPr>
          <a:xfrm>
            <a:off x="2494941" y="4925888"/>
            <a:ext cx="0" cy="452120"/>
          </a:xfrm>
          <a:custGeom>
            <a:avLst/>
            <a:gdLst/>
            <a:ahLst/>
            <a:cxnLst/>
            <a:rect l="l" t="t" r="r" b="b"/>
            <a:pathLst>
              <a:path h="452120">
                <a:moveTo>
                  <a:pt x="0" y="0"/>
                </a:moveTo>
                <a:lnTo>
                  <a:pt x="0" y="451993"/>
                </a:lnTo>
              </a:path>
            </a:pathLst>
          </a:custGeom>
          <a:ln w="25400">
            <a:solidFill>
              <a:srgbClr val="5279BC"/>
            </a:solidFill>
          </a:ln>
        </p:spPr>
        <p:txBody>
          <a:bodyPr wrap="square" lIns="0" tIns="0" rIns="0" bIns="0" rtlCol="0"/>
          <a:lstStyle/>
          <a:p>
            <a:endParaRPr dirty="0"/>
          </a:p>
        </p:txBody>
      </p:sp>
      <p:sp>
        <p:nvSpPr>
          <p:cNvPr id="10" name="object 10"/>
          <p:cNvSpPr/>
          <p:nvPr/>
        </p:nvSpPr>
        <p:spPr>
          <a:xfrm>
            <a:off x="2494941" y="4483125"/>
            <a:ext cx="0" cy="452120"/>
          </a:xfrm>
          <a:custGeom>
            <a:avLst/>
            <a:gdLst/>
            <a:ahLst/>
            <a:cxnLst/>
            <a:rect l="l" t="t" r="r" b="b"/>
            <a:pathLst>
              <a:path h="452120">
                <a:moveTo>
                  <a:pt x="0" y="0"/>
                </a:moveTo>
                <a:lnTo>
                  <a:pt x="0" y="451993"/>
                </a:lnTo>
              </a:path>
            </a:pathLst>
          </a:custGeom>
          <a:ln w="25400">
            <a:solidFill>
              <a:srgbClr val="00BFF3"/>
            </a:solidFill>
          </a:ln>
        </p:spPr>
        <p:txBody>
          <a:bodyPr wrap="square" lIns="0" tIns="0" rIns="0" bIns="0" rtlCol="0"/>
          <a:lstStyle/>
          <a:p>
            <a:endParaRPr dirty="0"/>
          </a:p>
        </p:txBody>
      </p:sp>
      <p:sp>
        <p:nvSpPr>
          <p:cNvPr id="11" name="object 11"/>
          <p:cNvSpPr/>
          <p:nvPr/>
        </p:nvSpPr>
        <p:spPr>
          <a:xfrm>
            <a:off x="7018821" y="5430030"/>
            <a:ext cx="0" cy="376555"/>
          </a:xfrm>
          <a:custGeom>
            <a:avLst/>
            <a:gdLst/>
            <a:ahLst/>
            <a:cxnLst/>
            <a:rect l="l" t="t" r="r" b="b"/>
            <a:pathLst>
              <a:path h="376554">
                <a:moveTo>
                  <a:pt x="0" y="0"/>
                </a:moveTo>
                <a:lnTo>
                  <a:pt x="0" y="376173"/>
                </a:lnTo>
              </a:path>
            </a:pathLst>
          </a:custGeom>
          <a:ln w="25400">
            <a:solidFill>
              <a:srgbClr val="155D97"/>
            </a:solidFill>
          </a:ln>
        </p:spPr>
        <p:txBody>
          <a:bodyPr wrap="square" lIns="0" tIns="0" rIns="0" bIns="0" rtlCol="0"/>
          <a:lstStyle/>
          <a:p>
            <a:endParaRPr dirty="0"/>
          </a:p>
        </p:txBody>
      </p:sp>
      <p:sp>
        <p:nvSpPr>
          <p:cNvPr id="12" name="object 12"/>
          <p:cNvSpPr/>
          <p:nvPr/>
        </p:nvSpPr>
        <p:spPr>
          <a:xfrm>
            <a:off x="7018821" y="5053545"/>
            <a:ext cx="0" cy="376555"/>
          </a:xfrm>
          <a:custGeom>
            <a:avLst/>
            <a:gdLst/>
            <a:ahLst/>
            <a:cxnLst/>
            <a:rect l="l" t="t" r="r" b="b"/>
            <a:pathLst>
              <a:path h="376554">
                <a:moveTo>
                  <a:pt x="0" y="0"/>
                </a:moveTo>
                <a:lnTo>
                  <a:pt x="0" y="376161"/>
                </a:lnTo>
              </a:path>
            </a:pathLst>
          </a:custGeom>
          <a:ln w="25400">
            <a:solidFill>
              <a:srgbClr val="5279BC"/>
            </a:solidFill>
          </a:ln>
        </p:spPr>
        <p:txBody>
          <a:bodyPr wrap="square" lIns="0" tIns="0" rIns="0" bIns="0" rtlCol="0"/>
          <a:lstStyle/>
          <a:p>
            <a:endParaRPr dirty="0"/>
          </a:p>
        </p:txBody>
      </p:sp>
      <p:sp>
        <p:nvSpPr>
          <p:cNvPr id="13" name="object 13"/>
          <p:cNvSpPr/>
          <p:nvPr/>
        </p:nvSpPr>
        <p:spPr>
          <a:xfrm>
            <a:off x="7018821" y="4685059"/>
            <a:ext cx="0" cy="376555"/>
          </a:xfrm>
          <a:custGeom>
            <a:avLst/>
            <a:gdLst/>
            <a:ahLst/>
            <a:cxnLst/>
            <a:rect l="l" t="t" r="r" b="b"/>
            <a:pathLst>
              <a:path h="376554">
                <a:moveTo>
                  <a:pt x="0" y="0"/>
                </a:moveTo>
                <a:lnTo>
                  <a:pt x="0" y="376161"/>
                </a:lnTo>
              </a:path>
            </a:pathLst>
          </a:custGeom>
          <a:ln w="25400">
            <a:solidFill>
              <a:srgbClr val="00BFF3"/>
            </a:solidFill>
          </a:ln>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es-CO" b="1" dirty="0">
                <a:solidFill>
                  <a:schemeClr val="bg1"/>
                </a:solidFill>
              </a:rPr>
              <a:t>AGENDA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91515958"/>
              </p:ext>
            </p:extLst>
          </p:nvPr>
        </p:nvGraphicFramePr>
        <p:xfrm>
          <a:off x="381000" y="1219200"/>
          <a:ext cx="11353800" cy="5157546"/>
        </p:xfrm>
        <a:graphic>
          <a:graphicData uri="http://schemas.openxmlformats.org/drawingml/2006/table">
            <a:tbl>
              <a:tblPr>
                <a:tableStyleId>{74C1A8A3-306A-4EB7-A6B1-4F7E0EB9C5D6}</a:tableStyleId>
              </a:tblPr>
              <a:tblGrid>
                <a:gridCol w="6096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gridCol w="2029496">
                  <a:extLst>
                    <a:ext uri="{9D8B030D-6E8A-4147-A177-3AD203B41FA5}">
                      <a16:colId xmlns:a16="http://schemas.microsoft.com/office/drawing/2014/main" val="20002"/>
                    </a:ext>
                  </a:extLst>
                </a:gridCol>
                <a:gridCol w="1759040">
                  <a:extLst>
                    <a:ext uri="{9D8B030D-6E8A-4147-A177-3AD203B41FA5}">
                      <a16:colId xmlns:a16="http://schemas.microsoft.com/office/drawing/2014/main" val="20003"/>
                    </a:ext>
                  </a:extLst>
                </a:gridCol>
                <a:gridCol w="2078864">
                  <a:extLst>
                    <a:ext uri="{9D8B030D-6E8A-4147-A177-3AD203B41FA5}">
                      <a16:colId xmlns:a16="http://schemas.microsoft.com/office/drawing/2014/main" val="20004"/>
                    </a:ext>
                  </a:extLst>
                </a:gridCol>
              </a:tblGrid>
              <a:tr h="411887">
                <a:tc>
                  <a:txBody>
                    <a:bodyPr/>
                    <a:lstStyle/>
                    <a:p>
                      <a:pPr algn="ctr" fontAlgn="ctr"/>
                      <a:r>
                        <a:rPr lang="es-CO" sz="1600" b="1" u="none" strike="noStrike" dirty="0">
                          <a:solidFill>
                            <a:schemeClr val="bg1"/>
                          </a:solidFill>
                          <a:effectLst/>
                        </a:rPr>
                        <a:t>ITEM</a:t>
                      </a:r>
                      <a:endParaRPr lang="es-CO"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50000"/>
                        <a:lumOff val="50000"/>
                      </a:schemeClr>
                    </a:solidFill>
                  </a:tcPr>
                </a:tc>
                <a:tc>
                  <a:txBody>
                    <a:bodyPr/>
                    <a:lstStyle/>
                    <a:p>
                      <a:pPr algn="ctr" fontAlgn="ctr"/>
                      <a:r>
                        <a:rPr lang="es-CO" sz="1600" b="1" u="none" strike="noStrike" dirty="0">
                          <a:solidFill>
                            <a:schemeClr val="bg1"/>
                          </a:solidFill>
                          <a:effectLst/>
                        </a:rPr>
                        <a:t>ACTIVIDAD </a:t>
                      </a:r>
                      <a:endParaRPr lang="es-CO"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50000"/>
                        <a:lumOff val="50000"/>
                      </a:schemeClr>
                    </a:solidFill>
                  </a:tcPr>
                </a:tc>
                <a:tc>
                  <a:txBody>
                    <a:bodyPr/>
                    <a:lstStyle/>
                    <a:p>
                      <a:pPr algn="ctr" fontAlgn="ctr"/>
                      <a:r>
                        <a:rPr lang="es-CO" sz="1600" b="1" u="none" strike="noStrike" dirty="0">
                          <a:solidFill>
                            <a:schemeClr val="bg1"/>
                          </a:solidFill>
                          <a:effectLst/>
                        </a:rPr>
                        <a:t>FECHA </a:t>
                      </a:r>
                      <a:endParaRPr lang="es-CO"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50000"/>
                        <a:lumOff val="50000"/>
                      </a:schemeClr>
                    </a:solidFill>
                  </a:tcPr>
                </a:tc>
                <a:tc>
                  <a:txBody>
                    <a:bodyPr/>
                    <a:lstStyle/>
                    <a:p>
                      <a:pPr algn="ctr" fontAlgn="ctr"/>
                      <a:r>
                        <a:rPr lang="es-CO" sz="1600" b="1" u="none" strike="noStrike" dirty="0">
                          <a:solidFill>
                            <a:schemeClr val="bg1"/>
                          </a:solidFill>
                          <a:effectLst/>
                        </a:rPr>
                        <a:t>HORAS</a:t>
                      </a:r>
                      <a:endParaRPr lang="es-CO"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50000"/>
                        <a:lumOff val="50000"/>
                      </a:schemeClr>
                    </a:solidFill>
                  </a:tcPr>
                </a:tc>
                <a:tc>
                  <a:txBody>
                    <a:bodyPr/>
                    <a:lstStyle/>
                    <a:p>
                      <a:pPr algn="ctr" fontAlgn="ctr"/>
                      <a:r>
                        <a:rPr lang="es-CO" sz="1600" b="1" u="none" strike="noStrike" dirty="0">
                          <a:solidFill>
                            <a:schemeClr val="bg1"/>
                          </a:solidFill>
                          <a:effectLst/>
                        </a:rPr>
                        <a:t>RESPONSABLES</a:t>
                      </a:r>
                      <a:endParaRPr lang="es-CO"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50000"/>
                        <a:lumOff val="50000"/>
                      </a:schemeClr>
                    </a:solidFill>
                  </a:tcPr>
                </a:tc>
                <a:extLst>
                  <a:ext uri="{0D108BD9-81ED-4DB2-BD59-A6C34878D82A}">
                    <a16:rowId xmlns:a16="http://schemas.microsoft.com/office/drawing/2014/main" val="10001"/>
                  </a:ext>
                </a:extLst>
              </a:tr>
              <a:tr h="1039272">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CD9"/>
                    </a:solidFill>
                  </a:tcPr>
                </a:tc>
                <a:tc>
                  <a:txBody>
                    <a:bodyPr/>
                    <a:lstStyle/>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400" b="0" u="none" strike="noStrike" dirty="0">
                          <a:effectLst/>
                          <a:latin typeface="Arial" panose="020B0604020202020204" pitchFamily="34" charset="0"/>
                          <a:cs typeface="Arial" panose="020B0604020202020204" pitchFamily="34" charset="0"/>
                        </a:rPr>
                        <a:t>   Introducción </a:t>
                      </a:r>
                    </a:p>
                    <a:p>
                      <a:pPr marL="285750" indent="-285750">
                        <a:buFont typeface="Arial" panose="020B0604020202020204" pitchFamily="34" charset="0"/>
                        <a:buChar char="•"/>
                      </a:pPr>
                      <a:r>
                        <a:rPr lang="es-CO" sz="1400" u="none" kern="1200" dirty="0">
                          <a:solidFill>
                            <a:schemeClr val="dk1"/>
                          </a:solidFill>
                          <a:effectLst/>
                          <a:latin typeface="Arial" panose="020B0604020202020204" pitchFamily="34" charset="0"/>
                          <a:ea typeface="+mn-ea"/>
                          <a:cs typeface="Arial" panose="020B0604020202020204" pitchFamily="34" charset="0"/>
                        </a:rPr>
                        <a:t>Himno de la ALFM</a:t>
                      </a:r>
                    </a:p>
                    <a:p>
                      <a:pPr marL="285750" indent="-285750">
                        <a:buFont typeface="Wingdings" panose="05000000000000000000" pitchFamily="2" charset="2"/>
                        <a:buChar char="§"/>
                      </a:pPr>
                      <a:r>
                        <a:rPr lang="es-CO" sz="1400" u="none" kern="1200" dirty="0">
                          <a:solidFill>
                            <a:schemeClr val="dk1"/>
                          </a:solidFill>
                          <a:effectLst/>
                          <a:latin typeface="Arial" panose="020B0604020202020204" pitchFamily="34" charset="0"/>
                          <a:ea typeface="+mn-ea"/>
                          <a:cs typeface="Arial" panose="020B0604020202020204" pitchFamily="34" charset="0"/>
                        </a:rPr>
                        <a:t>Video bienvenida Señor Coronel (R) Director General</a:t>
                      </a:r>
                    </a:p>
                    <a:p>
                      <a:pPr marL="285750" indent="-285750">
                        <a:buFont typeface="Wingdings" panose="05000000000000000000" pitchFamily="2" charset="2"/>
                        <a:buChar char="§"/>
                      </a:pPr>
                      <a:r>
                        <a:rPr lang="es-CO" sz="1400" u="none" kern="1200" dirty="0">
                          <a:solidFill>
                            <a:schemeClr val="dk1"/>
                          </a:solidFill>
                          <a:effectLst/>
                          <a:latin typeface="Arial" panose="020B0604020202020204" pitchFamily="34" charset="0"/>
                          <a:ea typeface="+mn-ea"/>
                          <a:cs typeface="Arial" panose="020B0604020202020204" pitchFamily="34" charset="0"/>
                        </a:rPr>
                        <a:t> Video ALFM</a:t>
                      </a:r>
                    </a:p>
                    <a:p>
                      <a:pPr marL="285750" indent="-285750">
                        <a:buFont typeface="Wingdings" panose="05000000000000000000" pitchFamily="2" charset="2"/>
                        <a:buChar char="§"/>
                      </a:pPr>
                      <a:r>
                        <a:rPr lang="es-CO" sz="1400" u="none" kern="1200" dirty="0">
                          <a:solidFill>
                            <a:schemeClr val="dk1"/>
                          </a:solidFill>
                          <a:effectLst/>
                          <a:latin typeface="Arial" panose="020B0604020202020204" pitchFamily="34" charset="0"/>
                          <a:ea typeface="+mn-ea"/>
                          <a:cs typeface="Arial" panose="020B0604020202020204" pitchFamily="34" charset="0"/>
                        </a:rPr>
                        <a:t>Información sobre la ALFM</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CD9"/>
                    </a:solidFill>
                  </a:tcPr>
                </a:tc>
                <a:tc>
                  <a:txBody>
                    <a:bodyPr/>
                    <a:lstStyle/>
                    <a:p>
                      <a:pPr algn="ctr" fontAlgn="ctr"/>
                      <a:r>
                        <a:rPr lang="es-CO" sz="1400" b="0" u="none" strike="noStrike" dirty="0">
                          <a:effectLst/>
                          <a:latin typeface="Arial" panose="020B0604020202020204" pitchFamily="34" charset="0"/>
                          <a:cs typeface="Arial" panose="020B0604020202020204" pitchFamily="34" charset="0"/>
                        </a:rPr>
                        <a:t>18 de noviembre de 2021</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CD9"/>
                    </a:solidFill>
                  </a:tcPr>
                </a:tc>
                <a:tc>
                  <a:txBody>
                    <a:bodyPr/>
                    <a:lstStyle/>
                    <a:p>
                      <a:pPr algn="ctr" fontAlgn="ctr"/>
                      <a:r>
                        <a:rPr lang="es-CO" sz="1400" b="0" u="none" strike="noStrike" dirty="0" smtClean="0">
                          <a:effectLst/>
                          <a:latin typeface="Arial" panose="020B0604020202020204" pitchFamily="34" charset="0"/>
                          <a:cs typeface="Arial" panose="020B0604020202020204" pitchFamily="34" charset="0"/>
                        </a:rPr>
                        <a:t>7:15</a:t>
                      </a:r>
                      <a:r>
                        <a:rPr lang="es-CO" sz="1400" b="0" u="none" strike="noStrike" baseline="0" dirty="0" smtClean="0">
                          <a:effectLst/>
                          <a:latin typeface="Arial" panose="020B0604020202020204" pitchFamily="34" charset="0"/>
                          <a:cs typeface="Arial" panose="020B0604020202020204" pitchFamily="34" charset="0"/>
                        </a:rPr>
                        <a:t> </a:t>
                      </a:r>
                      <a:r>
                        <a:rPr lang="es-CO" sz="1400" b="0" u="none" strike="noStrike" baseline="0" dirty="0">
                          <a:effectLst/>
                          <a:latin typeface="Arial" panose="020B0604020202020204" pitchFamily="34" charset="0"/>
                          <a:cs typeface="Arial" panose="020B0604020202020204" pitchFamily="34" charset="0"/>
                        </a:rPr>
                        <a:t>am </a:t>
                      </a:r>
                      <a:r>
                        <a:rPr lang="es-CO" sz="1400" b="0" u="none" strike="noStrike" dirty="0">
                          <a:effectLst/>
                          <a:latin typeface="Arial" panose="020B0604020202020204" pitchFamily="34" charset="0"/>
                          <a:cs typeface="Arial" panose="020B0604020202020204" pitchFamily="34" charset="0"/>
                        </a:rPr>
                        <a:t>– 8:00 am</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CD9"/>
                    </a:solidFill>
                  </a:tcPr>
                </a:tc>
                <a:tc>
                  <a:txBody>
                    <a:bodyPr/>
                    <a:lstStyle/>
                    <a:p>
                      <a:pPr algn="just" fontAlgn="ctr"/>
                      <a:r>
                        <a:rPr lang="es-CO" sz="1400" b="0" i="0" u="none" strike="noStrike" dirty="0">
                          <a:solidFill>
                            <a:srgbClr val="000000"/>
                          </a:solidFill>
                          <a:effectLst/>
                          <a:latin typeface="Arial" panose="020B0604020202020204" pitchFamily="34" charset="0"/>
                          <a:cs typeface="Arial" panose="020B0604020202020204" pitchFamily="34" charset="0"/>
                        </a:rPr>
                        <a:t>Oficina Asesora de Planeación e Innovación Institucional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CD9"/>
                    </a:solidFill>
                  </a:tcPr>
                </a:tc>
                <a:extLst>
                  <a:ext uri="{0D108BD9-81ED-4DB2-BD59-A6C34878D82A}">
                    <a16:rowId xmlns:a16="http://schemas.microsoft.com/office/drawing/2014/main" val="1676147312"/>
                  </a:ext>
                </a:extLst>
              </a:tr>
              <a:tr h="1933371">
                <a:tc>
                  <a:txBody>
                    <a:bodyPr/>
                    <a:lstStyle/>
                    <a:p>
                      <a:pPr algn="ctr" fontAlgn="ctr"/>
                      <a:r>
                        <a:rPr lang="es-CO" sz="1400" b="0" u="none" strike="noStrike" dirty="0">
                          <a:effectLst/>
                          <a:latin typeface="Arial" panose="020B0604020202020204" pitchFamily="34" charset="0"/>
                          <a:cs typeface="Arial" panose="020B0604020202020204" pitchFamily="34" charset="0"/>
                        </a:rPr>
                        <a:t>2</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CD9"/>
                    </a:solidFill>
                  </a:tcPr>
                </a:tc>
                <a:tc>
                  <a:txBody>
                    <a:bodyPr/>
                    <a:lstStyle/>
                    <a:p>
                      <a:pPr marL="171450" indent="-171450" algn="just" fontAlgn="ctr">
                        <a:buFont typeface="Arial" panose="020B0604020202020204" pitchFamily="34" charset="0"/>
                        <a:buChar char="•"/>
                      </a:pPr>
                      <a:r>
                        <a:rPr lang="es-CO" sz="1400" b="0" u="none" strike="noStrike" dirty="0">
                          <a:solidFill>
                            <a:srgbClr val="000000"/>
                          </a:solidFill>
                          <a:effectLst/>
                          <a:latin typeface="Arial" panose="020B0604020202020204" pitchFamily="34" charset="0"/>
                          <a:cs typeface="Arial" panose="020B0604020202020204" pitchFamily="34" charset="0"/>
                        </a:rPr>
                        <a:t>¿Qué es Colombia</a:t>
                      </a:r>
                      <a:r>
                        <a:rPr lang="es-CO" sz="1400" b="0" u="none" strike="noStrike" baseline="0" dirty="0">
                          <a:solidFill>
                            <a:srgbClr val="000000"/>
                          </a:solidFill>
                          <a:effectLst/>
                          <a:latin typeface="Arial" panose="020B0604020202020204" pitchFamily="34" charset="0"/>
                          <a:cs typeface="Arial" panose="020B0604020202020204" pitchFamily="34" charset="0"/>
                        </a:rPr>
                        <a:t> Compra Eficiente?</a:t>
                      </a:r>
                    </a:p>
                    <a:p>
                      <a:pPr marL="171450" indent="-171450" algn="just" fontAlgn="ctr">
                        <a:buFont typeface="Arial" panose="020B0604020202020204" pitchFamily="34" charset="0"/>
                        <a:buChar char="•"/>
                      </a:pPr>
                      <a:r>
                        <a:rPr lang="es-CO" sz="1400" b="0" u="none" strike="noStrike" baseline="0" dirty="0">
                          <a:solidFill>
                            <a:srgbClr val="000000"/>
                          </a:solidFill>
                          <a:effectLst/>
                          <a:latin typeface="Arial" panose="020B0604020202020204" pitchFamily="34" charset="0"/>
                          <a:cs typeface="Arial" panose="020B0604020202020204" pitchFamily="34" charset="0"/>
                        </a:rPr>
                        <a:t>¿Qué es el SECOP y diferencias entre el SECOP I &amp;  SECOP II</a:t>
                      </a:r>
                    </a:p>
                    <a:p>
                      <a:pPr marL="171450" indent="-171450" algn="just" fontAlgn="ctr">
                        <a:buFont typeface="Arial" panose="020B0604020202020204" pitchFamily="34" charset="0"/>
                        <a:buChar char="•"/>
                      </a:pPr>
                      <a:r>
                        <a:rPr lang="es-CO" sz="1400" b="0" u="none" strike="noStrike" baseline="0" dirty="0">
                          <a:solidFill>
                            <a:srgbClr val="000000"/>
                          </a:solidFill>
                          <a:effectLst/>
                          <a:latin typeface="Arial" panose="020B0604020202020204" pitchFamily="34" charset="0"/>
                          <a:cs typeface="Arial" panose="020B0604020202020204" pitchFamily="34" charset="0"/>
                        </a:rPr>
                        <a:t>¿Cómo funciona el SECOP?</a:t>
                      </a:r>
                    </a:p>
                    <a:p>
                      <a:pPr marL="171450" indent="-171450" algn="just" fontAlgn="ctr">
                        <a:buFont typeface="Arial" panose="020B0604020202020204" pitchFamily="34" charset="0"/>
                        <a:buChar char="•"/>
                      </a:pPr>
                      <a:r>
                        <a:rPr lang="es-CO" sz="1400" b="0" u="none" strike="noStrike" dirty="0">
                          <a:solidFill>
                            <a:srgbClr val="000000"/>
                          </a:solidFill>
                          <a:effectLst/>
                          <a:latin typeface="Arial" panose="020B0604020202020204" pitchFamily="34" charset="0"/>
                          <a:cs typeface="Arial" panose="020B0604020202020204" pitchFamily="34" charset="0"/>
                        </a:rPr>
                        <a:t>¿Qué es la contratación</a:t>
                      </a:r>
                      <a:r>
                        <a:rPr lang="es-CO" sz="1400" b="0" u="none" strike="noStrike" baseline="0" dirty="0">
                          <a:solidFill>
                            <a:srgbClr val="000000"/>
                          </a:solidFill>
                          <a:effectLst/>
                          <a:latin typeface="Arial" panose="020B0604020202020204" pitchFamily="34" charset="0"/>
                          <a:cs typeface="Arial" panose="020B0604020202020204" pitchFamily="34" charset="0"/>
                        </a:rPr>
                        <a:t> en línea?</a:t>
                      </a:r>
                    </a:p>
                    <a:p>
                      <a:pPr marL="171450" indent="-171450" algn="just" fontAlgn="ctr">
                        <a:buFont typeface="Arial" panose="020B0604020202020204" pitchFamily="34" charset="0"/>
                        <a:buChar char="•"/>
                      </a:pPr>
                      <a:r>
                        <a:rPr lang="es-CO" sz="1400" b="0" u="none" strike="noStrike" baseline="0" dirty="0">
                          <a:solidFill>
                            <a:srgbClr val="000000"/>
                          </a:solidFill>
                          <a:effectLst/>
                          <a:latin typeface="Arial" panose="020B0604020202020204" pitchFamily="34" charset="0"/>
                          <a:cs typeface="Arial" panose="020B0604020202020204" pitchFamily="34" charset="0"/>
                        </a:rPr>
                        <a:t>Registro de usuario y cuenta de Proveedor en SECOP II </a:t>
                      </a:r>
                    </a:p>
                    <a:p>
                      <a:pPr marL="171450" indent="-171450" algn="just" fontAlgn="ctr">
                        <a:buFont typeface="Arial" panose="020B0604020202020204" pitchFamily="34" charset="0"/>
                        <a:buChar char="•"/>
                      </a:pPr>
                      <a:r>
                        <a:rPr lang="es-CO" sz="1400" b="0" u="none" strike="noStrike" baseline="0" dirty="0">
                          <a:solidFill>
                            <a:srgbClr val="000000"/>
                          </a:solidFill>
                          <a:effectLst/>
                          <a:latin typeface="Arial" panose="020B0604020202020204" pitchFamily="34" charset="0"/>
                          <a:cs typeface="Arial" panose="020B0604020202020204" pitchFamily="34" charset="0"/>
                        </a:rPr>
                        <a:t>Configuración de la cuenta </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CD9"/>
                    </a:solidFill>
                  </a:tcPr>
                </a:tc>
                <a:tc>
                  <a:txBody>
                    <a:bodyPr/>
                    <a:lstStyle/>
                    <a:p>
                      <a:pPr algn="ctr" fontAlgn="ctr"/>
                      <a:r>
                        <a:rPr lang="es-CO" sz="1400" b="0" u="none" strike="noStrike" dirty="0">
                          <a:effectLst/>
                          <a:latin typeface="Arial" panose="020B0604020202020204" pitchFamily="34" charset="0"/>
                          <a:cs typeface="Arial" panose="020B0604020202020204" pitchFamily="34" charset="0"/>
                        </a:rPr>
                        <a:t>18 de noviembre de 2021</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CD9"/>
                    </a:solidFill>
                  </a:tcPr>
                </a:tc>
                <a:tc>
                  <a:txBody>
                    <a:bodyPr/>
                    <a:lstStyle/>
                    <a:p>
                      <a:pPr algn="ctr" fontAlgn="ctr"/>
                      <a:r>
                        <a:rPr lang="es-CO" sz="1400" b="0" u="none" strike="noStrike" dirty="0">
                          <a:effectLst/>
                          <a:latin typeface="Arial" panose="020B0604020202020204" pitchFamily="34" charset="0"/>
                          <a:cs typeface="Arial" panose="020B0604020202020204" pitchFamily="34" charset="0"/>
                        </a:rPr>
                        <a:t>8:00</a:t>
                      </a:r>
                      <a:r>
                        <a:rPr lang="es-CO" sz="1400" b="0" u="none" strike="noStrike" baseline="0" dirty="0">
                          <a:effectLst/>
                          <a:latin typeface="Arial" panose="020B0604020202020204" pitchFamily="34" charset="0"/>
                          <a:cs typeface="Arial" panose="020B0604020202020204" pitchFamily="34" charset="0"/>
                        </a:rPr>
                        <a:t> am </a:t>
                      </a:r>
                      <a:r>
                        <a:rPr lang="es-CO" sz="1400" b="0" u="none" strike="noStrike" dirty="0">
                          <a:effectLst/>
                          <a:latin typeface="Arial" panose="020B0604020202020204" pitchFamily="34" charset="0"/>
                          <a:cs typeface="Arial" panose="020B0604020202020204" pitchFamily="34" charset="0"/>
                        </a:rPr>
                        <a:t>– 10:00 am</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CD9"/>
                    </a:solidFill>
                  </a:tcPr>
                </a:tc>
                <a:tc>
                  <a:txBody>
                    <a:bodyPr/>
                    <a:lstStyle/>
                    <a:p>
                      <a:pPr algn="just" fontAlgn="ctr"/>
                      <a:r>
                        <a:rPr lang="es-CO" sz="1400" b="0" u="none" strike="noStrike" dirty="0">
                          <a:effectLst/>
                          <a:latin typeface="Arial" panose="020B0604020202020204" pitchFamily="34" charset="0"/>
                          <a:cs typeface="Arial" panose="020B0604020202020204" pitchFamily="34" charset="0"/>
                        </a:rPr>
                        <a:t>Subdirección General de Contratación</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CD9"/>
                    </a:solidFill>
                  </a:tcPr>
                </a:tc>
                <a:extLst>
                  <a:ext uri="{0D108BD9-81ED-4DB2-BD59-A6C34878D82A}">
                    <a16:rowId xmlns:a16="http://schemas.microsoft.com/office/drawing/2014/main" val="10003"/>
                  </a:ext>
                </a:extLst>
              </a:tr>
              <a:tr h="433497">
                <a:tc>
                  <a:txBody>
                    <a:bodyPr/>
                    <a:lstStyle/>
                    <a:p>
                      <a:pPr algn="ctr" fontAlgn="ct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fontAlgn="b"/>
                      <a:r>
                        <a:rPr lang="es-CO" sz="1400" b="0" u="none" strike="noStrike" dirty="0">
                          <a:solidFill>
                            <a:srgbClr val="000000"/>
                          </a:solidFill>
                          <a:effectLst/>
                          <a:latin typeface="Arial" panose="020B0604020202020204" pitchFamily="34" charset="0"/>
                          <a:cs typeface="Arial" panose="020B0604020202020204" pitchFamily="34" charset="0"/>
                        </a:rPr>
                        <a:t>BREAK  (15</a:t>
                      </a:r>
                      <a:r>
                        <a:rPr lang="es-CO" sz="1400" b="0" u="none" strike="noStrike" baseline="0" dirty="0">
                          <a:solidFill>
                            <a:srgbClr val="000000"/>
                          </a:solidFill>
                          <a:effectLst/>
                          <a:latin typeface="Arial" panose="020B0604020202020204" pitchFamily="34" charset="0"/>
                          <a:cs typeface="Arial" panose="020B0604020202020204" pitchFamily="34" charset="0"/>
                        </a:rPr>
                        <a:t> Minutos) </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fontAlgn="ctr"/>
                      <a:r>
                        <a:rPr lang="es-CO" sz="1400" b="0" u="none" strike="noStrike" dirty="0">
                          <a:effectLst/>
                          <a:latin typeface="Arial" panose="020B0604020202020204" pitchFamily="34" charset="0"/>
                          <a:cs typeface="Arial" panose="020B0604020202020204" pitchFamily="34" charset="0"/>
                        </a:rPr>
                        <a:t>18 de noviembre de 2021</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fontAlgn="ctr"/>
                      <a:r>
                        <a:rPr lang="es-CO" sz="1400" b="0" u="none" strike="noStrike" dirty="0">
                          <a:effectLst/>
                          <a:latin typeface="Arial" panose="020B0604020202020204" pitchFamily="34" charset="0"/>
                          <a:cs typeface="Arial" panose="020B0604020202020204" pitchFamily="34" charset="0"/>
                        </a:rPr>
                        <a:t> 10:00</a:t>
                      </a:r>
                      <a:r>
                        <a:rPr lang="es-CO" sz="1400" b="0" u="none" strike="noStrike" baseline="0" dirty="0">
                          <a:effectLst/>
                          <a:latin typeface="Arial" panose="020B0604020202020204" pitchFamily="34" charset="0"/>
                          <a:cs typeface="Arial" panose="020B0604020202020204" pitchFamily="34" charset="0"/>
                        </a:rPr>
                        <a:t> am</a:t>
                      </a:r>
                      <a:r>
                        <a:rPr lang="es-CO" sz="1400" b="0" u="none" strike="noStrike" dirty="0">
                          <a:effectLst/>
                          <a:latin typeface="Arial" panose="020B0604020202020204" pitchFamily="34" charset="0"/>
                          <a:cs typeface="Arial" panose="020B0604020202020204" pitchFamily="34" charset="0"/>
                        </a:rPr>
                        <a:t>- 10:15</a:t>
                      </a:r>
                      <a:r>
                        <a:rPr lang="es-CO" sz="1400" b="0" u="none" strike="noStrike" baseline="0" dirty="0">
                          <a:effectLst/>
                          <a:latin typeface="Arial" panose="020B0604020202020204" pitchFamily="34" charset="0"/>
                          <a:cs typeface="Arial" panose="020B0604020202020204" pitchFamily="34" charset="0"/>
                        </a:rPr>
                        <a:t> am</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just" fontAlgn="ct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10004"/>
                  </a:ext>
                </a:extLst>
              </a:tr>
              <a:tr h="1302466">
                <a:tc>
                  <a:txBody>
                    <a:bodyPr/>
                    <a:lstStyle/>
                    <a:p>
                      <a:pPr algn="ctr" fontAlgn="ctr"/>
                      <a:r>
                        <a:rPr lang="es-CO" sz="1400" b="0" u="none" strike="noStrike" dirty="0">
                          <a:effectLst/>
                          <a:latin typeface="Arial" panose="020B0604020202020204" pitchFamily="34" charset="0"/>
                          <a:cs typeface="Arial" panose="020B0604020202020204" pitchFamily="34" charset="0"/>
                        </a:rPr>
                        <a:t>3</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CD9"/>
                    </a:solidFill>
                  </a:tcPr>
                </a:tc>
                <a:tc>
                  <a:txBody>
                    <a:bodyPr/>
                    <a:lstStyle/>
                    <a:p>
                      <a:pPr marL="171450" indent="-171450" algn="just" fontAlgn="b">
                        <a:buFont typeface="Arial" panose="020B0604020202020204" pitchFamily="34" charset="0"/>
                        <a:buChar char="•"/>
                      </a:pPr>
                      <a:r>
                        <a:rPr lang="es-CO" sz="1400" b="0" u="none" strike="noStrike" dirty="0">
                          <a:solidFill>
                            <a:srgbClr val="000000"/>
                          </a:solidFill>
                          <a:effectLst/>
                          <a:latin typeface="Arial" panose="020B0604020202020204" pitchFamily="34" charset="0"/>
                          <a:cs typeface="Arial" panose="020B0604020202020204" pitchFamily="34" charset="0"/>
                        </a:rPr>
                        <a:t>Participación</a:t>
                      </a:r>
                      <a:r>
                        <a:rPr lang="es-CO" sz="1400" b="0" u="none" strike="noStrike" baseline="0" dirty="0">
                          <a:solidFill>
                            <a:srgbClr val="000000"/>
                          </a:solidFill>
                          <a:effectLst/>
                          <a:latin typeface="Arial" panose="020B0604020202020204" pitchFamily="34" charset="0"/>
                          <a:cs typeface="Arial" panose="020B0604020202020204" pitchFamily="34" charset="0"/>
                        </a:rPr>
                        <a:t> en procesos de contratación </a:t>
                      </a:r>
                    </a:p>
                    <a:p>
                      <a:pPr marL="171450" indent="-171450" algn="just" fontAlgn="b">
                        <a:buFont typeface="Arial" panose="020B0604020202020204" pitchFamily="34" charset="0"/>
                        <a:buChar char="•"/>
                      </a:pPr>
                      <a:r>
                        <a:rPr lang="es-CO" sz="1400" b="0" u="none" strike="noStrike" baseline="0" dirty="0">
                          <a:solidFill>
                            <a:srgbClr val="000000"/>
                          </a:solidFill>
                          <a:effectLst/>
                          <a:latin typeface="Arial" panose="020B0604020202020204" pitchFamily="34" charset="0"/>
                          <a:cs typeface="Arial" panose="020B0604020202020204" pitchFamily="34" charset="0"/>
                        </a:rPr>
                        <a:t>Suscripción al proceso de contratación </a:t>
                      </a:r>
                    </a:p>
                    <a:p>
                      <a:pPr marL="171450" indent="-171450" algn="just" fontAlgn="b">
                        <a:buFont typeface="Arial" panose="020B0604020202020204" pitchFamily="34" charset="0"/>
                        <a:buChar char="•"/>
                      </a:pPr>
                      <a:r>
                        <a:rPr lang="es-CO" sz="1400" b="0" u="none" strike="noStrike" baseline="0" dirty="0">
                          <a:solidFill>
                            <a:srgbClr val="000000"/>
                          </a:solidFill>
                          <a:effectLst/>
                          <a:latin typeface="Arial" panose="020B0604020202020204" pitchFamily="34" charset="0"/>
                          <a:cs typeface="Arial" panose="020B0604020202020204" pitchFamily="34" charset="0"/>
                        </a:rPr>
                        <a:t>Facturación en la Plataforma del SECOP</a:t>
                      </a:r>
                    </a:p>
                    <a:p>
                      <a:pPr marL="171450" indent="-171450" algn="just" fontAlgn="b">
                        <a:buFont typeface="Arial" panose="020B0604020202020204" pitchFamily="34" charset="0"/>
                        <a:buChar char="•"/>
                      </a:pPr>
                      <a:r>
                        <a:rPr lang="es-CO" sz="1400" b="0" u="none" strike="noStrike" baseline="0" dirty="0">
                          <a:solidFill>
                            <a:srgbClr val="000000"/>
                          </a:solidFill>
                          <a:effectLst/>
                          <a:latin typeface="Arial" panose="020B0604020202020204" pitchFamily="34" charset="0"/>
                          <a:cs typeface="Arial" panose="020B0604020202020204" pitchFamily="34" charset="0"/>
                        </a:rPr>
                        <a:t>Código Único de facturación electrónica CUFE - DIAN</a:t>
                      </a:r>
                    </a:p>
                    <a:p>
                      <a:pPr marL="171450" indent="-171450" algn="just" fontAlgn="b">
                        <a:buFont typeface="Arial" panose="020B0604020202020204" pitchFamily="34" charset="0"/>
                        <a:buChar char="•"/>
                      </a:pPr>
                      <a:r>
                        <a:rPr lang="es-CO" sz="1400" b="0" u="none" strike="noStrike" baseline="0" dirty="0">
                          <a:solidFill>
                            <a:srgbClr val="000000"/>
                          </a:solidFill>
                          <a:effectLst/>
                          <a:latin typeface="Arial" panose="020B0604020202020204" pitchFamily="34" charset="0"/>
                          <a:cs typeface="Arial" panose="020B0604020202020204" pitchFamily="34" charset="0"/>
                        </a:rPr>
                        <a:t>Presentación de Ofertas. </a:t>
                      </a:r>
                    </a:p>
                    <a:p>
                      <a:pPr marL="171450" indent="-171450" algn="just" fontAlgn="b">
                        <a:buFont typeface="Arial" panose="020B0604020202020204" pitchFamily="34" charset="0"/>
                        <a:buChar char="•"/>
                      </a:pPr>
                      <a:r>
                        <a:rPr lang="es-CO" sz="1400" b="0" i="0" u="none" strike="noStrike" baseline="0" dirty="0">
                          <a:solidFill>
                            <a:srgbClr val="000000"/>
                          </a:solidFill>
                          <a:effectLst/>
                          <a:latin typeface="Arial" panose="020B0604020202020204" pitchFamily="34" charset="0"/>
                          <a:cs typeface="Arial" panose="020B0604020202020204" pitchFamily="34" charset="0"/>
                        </a:rPr>
                        <a:t>Registro de incumplimiento en SECOP II</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CD9"/>
                    </a:solidFill>
                  </a:tcPr>
                </a:tc>
                <a:tc>
                  <a:txBody>
                    <a:bodyPr/>
                    <a:lstStyle/>
                    <a:p>
                      <a:pPr algn="ctr" fontAlgn="ctr"/>
                      <a:r>
                        <a:rPr lang="es-CO" sz="1400" b="0" u="none" strike="noStrike" dirty="0">
                          <a:effectLst/>
                          <a:latin typeface="Arial" panose="020B0604020202020204" pitchFamily="34" charset="0"/>
                          <a:cs typeface="Arial" panose="020B0604020202020204" pitchFamily="34" charset="0"/>
                        </a:rPr>
                        <a:t>18 de noviembre de 2021</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CD9"/>
                    </a:solidFill>
                  </a:tcPr>
                </a:tc>
                <a:tc>
                  <a:txBody>
                    <a:bodyPr/>
                    <a:lstStyle/>
                    <a:p>
                      <a:pPr algn="ctr" fontAlgn="ctr"/>
                      <a:r>
                        <a:rPr lang="es-CO" sz="1400" b="0" u="none" strike="noStrike" dirty="0">
                          <a:effectLst/>
                          <a:latin typeface="Arial" panose="020B0604020202020204" pitchFamily="34" charset="0"/>
                          <a:cs typeface="Arial" panose="020B0604020202020204" pitchFamily="34" charset="0"/>
                        </a:rPr>
                        <a:t> 10:15 am -12:00 pm</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CD9"/>
                    </a:solidFill>
                  </a:tcPr>
                </a:tc>
                <a:tc>
                  <a:txBody>
                    <a:bodyPr/>
                    <a:lstStyle/>
                    <a:p>
                      <a:pPr algn="just" fontAlgn="ctr"/>
                      <a:r>
                        <a:rPr lang="es-CO" sz="1400" b="0" u="none" strike="noStrike" dirty="0">
                          <a:effectLst/>
                          <a:latin typeface="Arial" panose="020B0604020202020204" pitchFamily="34" charset="0"/>
                          <a:cs typeface="Arial" panose="020B0604020202020204" pitchFamily="34" charset="0"/>
                        </a:rPr>
                        <a:t>Subdirección General de Contratación</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CD9"/>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1172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5029200" cy="701675"/>
          </a:xfrm>
        </p:spPr>
        <p:txBody>
          <a:bodyPr/>
          <a:lstStyle/>
          <a:p>
            <a:r>
              <a:rPr lang="es-CO" b="1" dirty="0">
                <a:solidFill>
                  <a:schemeClr val="bg1"/>
                </a:solidFill>
              </a:rPr>
              <a:t>¿QUE ES CEE ?</a:t>
            </a:r>
          </a:p>
        </p:txBody>
      </p:sp>
      <p:sp>
        <p:nvSpPr>
          <p:cNvPr id="3" name="Marcador de contenido 2"/>
          <p:cNvSpPr>
            <a:spLocks noGrp="1"/>
          </p:cNvSpPr>
          <p:nvPr>
            <p:ph idx="1"/>
          </p:nvPr>
        </p:nvSpPr>
        <p:spPr>
          <a:xfrm>
            <a:off x="609600" y="1825625"/>
            <a:ext cx="10972800" cy="4351338"/>
          </a:xfrm>
        </p:spPr>
        <p:txBody>
          <a:bodyPr/>
          <a:lstStyle/>
          <a:p>
            <a:pPr marL="0" indent="0" algn="just">
              <a:buNone/>
            </a:pPr>
            <a:r>
              <a:rPr lang="es-CO" b="1" dirty="0"/>
              <a:t>¿Qué es Colombia Compra Eficiente? </a:t>
            </a:r>
          </a:p>
          <a:p>
            <a:pPr marL="0" indent="0" algn="just">
              <a:buNone/>
            </a:pPr>
            <a:r>
              <a:rPr lang="es-CO" dirty="0"/>
              <a:t>Colombia Compra Eficiente, es una Entidad descentralizada de la rama ejecutiva del orden nacional, con personería jurídica, patrimonio propio y autonomía administrativa y financiera, adscrita al Departamento Nacional de Planeación (</a:t>
            </a:r>
            <a:r>
              <a:rPr lang="es-CO" dirty="0">
                <a:hlinkClick r:id="rId2"/>
              </a:rPr>
              <a:t>DNP</a:t>
            </a:r>
            <a:r>
              <a:rPr lang="es-CO" dirty="0"/>
              <a:t>) que es el rector del Sistema de Compra Pública de Colombia.</a:t>
            </a:r>
          </a:p>
          <a:p>
            <a:endParaRPr lang="es-CO" dirty="0"/>
          </a:p>
        </p:txBody>
      </p:sp>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0181" y="4300281"/>
            <a:ext cx="4391638" cy="18385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8060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2400"/>
            <a:ext cx="5486400" cy="1006475"/>
          </a:xfrm>
        </p:spPr>
        <p:txBody>
          <a:bodyPr>
            <a:noAutofit/>
          </a:bodyPr>
          <a:lstStyle/>
          <a:p>
            <a:r>
              <a:rPr lang="es-CO" sz="3400" b="1" dirty="0">
                <a:solidFill>
                  <a:schemeClr val="bg1"/>
                </a:solidFill>
              </a:rPr>
              <a:t>¿Cuáles son las funciones de Colombia Compra Eficiente?</a:t>
            </a:r>
            <a:endParaRPr lang="es-CO" sz="3400" dirty="0"/>
          </a:p>
        </p:txBody>
      </p:sp>
      <p:sp>
        <p:nvSpPr>
          <p:cNvPr id="3" name="Marcador de contenido 2"/>
          <p:cNvSpPr>
            <a:spLocks noGrp="1"/>
          </p:cNvSpPr>
          <p:nvPr>
            <p:ph idx="1"/>
          </p:nvPr>
        </p:nvSpPr>
        <p:spPr>
          <a:xfrm>
            <a:off x="0" y="1311200"/>
            <a:ext cx="11887200" cy="5165799"/>
          </a:xfrm>
        </p:spPr>
        <p:txBody>
          <a:bodyPr>
            <a:normAutofit fontScale="92500" lnSpcReduction="10000"/>
          </a:bodyPr>
          <a:lstStyle/>
          <a:p>
            <a:pPr lvl="1" algn="just">
              <a:buFont typeface="Wingdings" panose="05000000000000000000" pitchFamily="2" charset="2"/>
              <a:buChar char="ü"/>
            </a:pPr>
            <a:r>
              <a:rPr lang="es-CO" dirty="0"/>
              <a:t>La formulación de políticas, planes y programas, buscando optimizar la oferta y demanda en el mercado Colombiano .</a:t>
            </a:r>
          </a:p>
          <a:p>
            <a:pPr lvl="1" algn="just">
              <a:buFont typeface="Wingdings" panose="05000000000000000000" pitchFamily="2" charset="2"/>
              <a:buChar char="ü"/>
            </a:pPr>
            <a:r>
              <a:rPr lang="es-CO" dirty="0"/>
              <a:t>La racionalización normativa para una eficiencia en las operaciones logísticas.</a:t>
            </a:r>
          </a:p>
          <a:p>
            <a:pPr lvl="1" algn="just">
              <a:buFont typeface="Wingdings" panose="05000000000000000000" pitchFamily="2" charset="2"/>
              <a:buChar char="ü"/>
            </a:pPr>
            <a:r>
              <a:rPr lang="es-CO" dirty="0"/>
              <a:t>El desarrollo y difusión de políticas, normas e instrumentos para facilitar las compras y promover la eficiencia y la participación ciudadana.</a:t>
            </a:r>
          </a:p>
          <a:p>
            <a:pPr lvl="1" algn="just">
              <a:buFont typeface="Wingdings" panose="05000000000000000000" pitchFamily="2" charset="2"/>
              <a:buChar char="ü"/>
            </a:pPr>
            <a:r>
              <a:rPr lang="es-CO" dirty="0"/>
              <a:t>La coordinación con otras Entidades Públicas para el cumplimiento de sus objetivos Institucionales.</a:t>
            </a:r>
          </a:p>
          <a:p>
            <a:pPr lvl="1" algn="just">
              <a:buFont typeface="Wingdings" panose="05000000000000000000" pitchFamily="2" charset="2"/>
              <a:buChar char="ü"/>
            </a:pPr>
            <a:r>
              <a:rPr lang="es-CO" dirty="0"/>
              <a:t>La elaboración de estudios, diagnósticos y estadísticas para mejorar la efectividad del sistema.</a:t>
            </a:r>
          </a:p>
          <a:p>
            <a:pPr lvl="1" algn="just">
              <a:buFont typeface="Wingdings" panose="05000000000000000000" pitchFamily="2" charset="2"/>
              <a:buChar char="ü"/>
            </a:pPr>
            <a:r>
              <a:rPr lang="es-CO" dirty="0"/>
              <a:t>La absolución de consultas sobre la aplicación de las normas y expedir circulares sobre la materia.</a:t>
            </a:r>
          </a:p>
          <a:p>
            <a:pPr lvl="1" algn="just">
              <a:buFont typeface="Wingdings" panose="05000000000000000000" pitchFamily="2" charset="2"/>
              <a:buChar char="ü"/>
            </a:pPr>
            <a:r>
              <a:rPr lang="es-CO" dirty="0"/>
              <a:t>El apoyo al Gobierno Nacional en las negociaciones nacionales e internacionales sobre el tema.</a:t>
            </a:r>
          </a:p>
          <a:p>
            <a:pPr lvl="1" algn="just">
              <a:buFont typeface="Wingdings" panose="05000000000000000000" pitchFamily="2" charset="2"/>
              <a:buChar char="ü"/>
            </a:pPr>
            <a:r>
              <a:rPr lang="es-CO" dirty="0"/>
              <a:t>El diseño, la organización y la celebración de instrumentos de agregación de demanda.</a:t>
            </a:r>
          </a:p>
          <a:p>
            <a:pPr lvl="1" algn="just">
              <a:buFont typeface="Wingdings" panose="05000000000000000000" pitchFamily="2" charset="2"/>
              <a:buChar char="ü"/>
            </a:pPr>
            <a:r>
              <a:rPr lang="es-CO" dirty="0"/>
              <a:t>El desarrollo del sistema de compras electrónicas.</a:t>
            </a:r>
          </a:p>
          <a:p>
            <a:pPr lvl="1" algn="just">
              <a:buFont typeface="Wingdings" panose="05000000000000000000" pitchFamily="2" charset="2"/>
              <a:buChar char="ü"/>
            </a:pPr>
            <a:r>
              <a:rPr lang="es-CO" dirty="0"/>
              <a:t>El apoyo a los oferentes para facilitar la participación en las compras públicas.</a:t>
            </a:r>
          </a:p>
          <a:p>
            <a:pPr lvl="1" algn="just">
              <a:buFont typeface="Wingdings" panose="05000000000000000000" pitchFamily="2" charset="2"/>
              <a:buChar char="ü"/>
            </a:pPr>
            <a:r>
              <a:rPr lang="es-CO" dirty="0"/>
              <a:t>La difusión de mejores prácticas, coordinación e interacción de los programas de capacitación con otras Entidades Estatales.</a:t>
            </a:r>
          </a:p>
          <a:p>
            <a:pPr lvl="1" algn="just">
              <a:buFont typeface="Wingdings" panose="05000000000000000000" pitchFamily="2" charset="2"/>
              <a:buChar char="ü"/>
            </a:pPr>
            <a:r>
              <a:rPr lang="es-CO" dirty="0"/>
              <a:t>El apoyo a las Entidades Territoriales en la gestión de compras públicas.</a:t>
            </a:r>
          </a:p>
          <a:p>
            <a:endParaRPr lang="es-CO" dirty="0"/>
          </a:p>
        </p:txBody>
      </p:sp>
      <p:pic>
        <p:nvPicPr>
          <p:cNvPr id="4" name="Imagen 3" descr="Recorte de pantalla"/>
          <p:cNvPicPr>
            <a:picLocks noChangeAspect="1"/>
          </p:cNvPicPr>
          <p:nvPr/>
        </p:nvPicPr>
        <p:blipFill rotWithShape="1">
          <a:blip r:embed="rId2">
            <a:extLst>
              <a:ext uri="{28A0092B-C50C-407E-A947-70E740481C1C}">
                <a14:useLocalDpi xmlns:a14="http://schemas.microsoft.com/office/drawing/2010/main" val="0"/>
              </a:ext>
            </a:extLst>
          </a:blip>
          <a:srcRect t="13658" b="24458"/>
          <a:stretch/>
        </p:blipFill>
        <p:spPr>
          <a:xfrm>
            <a:off x="9829800" y="5638800"/>
            <a:ext cx="1828800" cy="6905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26073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6324600" cy="1158875"/>
          </a:xfrm>
        </p:spPr>
        <p:txBody>
          <a:bodyPr>
            <a:normAutofit fontScale="90000"/>
          </a:bodyPr>
          <a:lstStyle/>
          <a:p>
            <a:r>
              <a:rPr lang="es-CO" dirty="0">
                <a:solidFill>
                  <a:schemeClr val="bg1"/>
                </a:solidFill>
              </a:rPr>
              <a:t/>
            </a:r>
            <a:br>
              <a:rPr lang="es-CO" dirty="0">
                <a:solidFill>
                  <a:schemeClr val="bg1"/>
                </a:solidFill>
              </a:rPr>
            </a:br>
            <a:endParaRPr lang="es-CO" dirty="0">
              <a:solidFill>
                <a:schemeClr val="bg1"/>
              </a:solidFill>
            </a:endParaRPr>
          </a:p>
        </p:txBody>
      </p:sp>
      <p:sp>
        <p:nvSpPr>
          <p:cNvPr id="3" name="Marcador de contenido 2"/>
          <p:cNvSpPr>
            <a:spLocks noGrp="1"/>
          </p:cNvSpPr>
          <p:nvPr>
            <p:ph idx="1"/>
          </p:nvPr>
        </p:nvSpPr>
        <p:spPr>
          <a:xfrm>
            <a:off x="663142" y="1499191"/>
            <a:ext cx="10865716" cy="4427537"/>
          </a:xfrm>
        </p:spPr>
        <p:txBody>
          <a:bodyPr>
            <a:normAutofit/>
          </a:bodyPr>
          <a:lstStyle/>
          <a:p>
            <a:pPr marL="0" indent="0" algn="just">
              <a:buNone/>
            </a:pPr>
            <a:r>
              <a:rPr lang="es-CO" dirty="0"/>
              <a:t>Colombia Compra Eficiente, ofrece a los partícipes del sistema de compras públicas, herramientas que facilitar los procesos y fortalece las capacidades para obtener mayor valor por el dinero público en el Sistema de Compra Pública Colombiana. Se compone de SECOP I y II y la Tienda Virtual del Estado Colombiano.</a:t>
            </a:r>
          </a:p>
          <a:p>
            <a:pPr marL="0" indent="0" algn="just">
              <a:buNone/>
            </a:pPr>
            <a:endParaRPr lang="es-CO" dirty="0"/>
          </a:p>
          <a:p>
            <a:pPr algn="just"/>
            <a:r>
              <a:rPr lang="es-CO" dirty="0"/>
              <a:t>¿Cuál es la relación de Colombia Compra Eficiente y el SECOP? </a:t>
            </a:r>
          </a:p>
          <a:p>
            <a:pPr marL="0" indent="0" algn="just">
              <a:buNone/>
            </a:pPr>
            <a:r>
              <a:rPr lang="es-CO" dirty="0"/>
              <a:t>A partir de 2013, Colombia Compra Eficiente es el administrador del      SECOP.    </a:t>
            </a:r>
          </a:p>
          <a:p>
            <a:endParaRPr lang="es-CO" dirty="0"/>
          </a:p>
        </p:txBody>
      </p:sp>
      <p:sp>
        <p:nvSpPr>
          <p:cNvPr id="4" name="AutoShape 2" descr="Circular Externa No 2 de 16 de agosto de 2013 Para: Entidades del Estado  Asunto: Elaboración y publicación del Plan Anual de 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4" descr="Circular Externa No 2 de 16 de agosto de 2013 Para: Entidades del Estado  Asunto: Elaboración y publicación del Plan Anual de A"/>
          <p:cNvSpPr>
            <a:spLocks noChangeAspect="1" noChangeArrowheads="1"/>
          </p:cNvSpPr>
          <p:nvPr/>
        </p:nvSpPr>
        <p:spPr bwMode="auto">
          <a:xfrm>
            <a:off x="307975" y="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8" descr="Circular Externa No 2 de 16 de agosto de 2013 Para: Entidades del Estado  Asunto: Elaboración y publicación del Plan Anual de 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10" descr="Circular Externa No 2 de 16 de agosto de 2013 Para: Entidades del Estado  Asunto: Elaboración y publicación del Plan Anual de 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 name="Imagen 9" descr="colombia compra eficiente logo - Búsqueda de Google - Mozilla Firefox"/>
          <p:cNvPicPr>
            <a:picLocks noChangeAspect="1"/>
          </p:cNvPicPr>
          <p:nvPr/>
        </p:nvPicPr>
        <p:blipFill rotWithShape="1">
          <a:blip r:embed="rId2">
            <a:extLst>
              <a:ext uri="{28A0092B-C50C-407E-A947-70E740481C1C}">
                <a14:useLocalDpi xmlns:a14="http://schemas.microsoft.com/office/drawing/2010/main" val="0"/>
              </a:ext>
            </a:extLst>
          </a:blip>
          <a:srcRect l="25625" t="47377" r="53750" b="37635"/>
          <a:stretch/>
        </p:blipFill>
        <p:spPr>
          <a:xfrm>
            <a:off x="4610100" y="5257800"/>
            <a:ext cx="2514600" cy="990600"/>
          </a:xfrm>
          <a:prstGeom prst="rect">
            <a:avLst/>
          </a:prstGeom>
          <a:effectLst>
            <a:outerShdw blurRad="50800" dist="38100" dir="2700000" algn="tl" rotWithShape="0">
              <a:prstClr val="black">
                <a:alpha val="40000"/>
              </a:prstClr>
            </a:outerShdw>
          </a:effectLst>
        </p:spPr>
      </p:pic>
      <p:sp>
        <p:nvSpPr>
          <p:cNvPr id="9" name="Título 1">
            <a:extLst>
              <a:ext uri="{FF2B5EF4-FFF2-40B4-BE49-F238E27FC236}">
                <a16:creationId xmlns:a16="http://schemas.microsoft.com/office/drawing/2014/main" id="{31C412F8-41AC-4A9E-A955-A85BBCC71566}"/>
              </a:ext>
            </a:extLst>
          </p:cNvPr>
          <p:cNvSpPr txBox="1">
            <a:spLocks/>
          </p:cNvSpPr>
          <p:nvPr/>
        </p:nvSpPr>
        <p:spPr>
          <a:xfrm>
            <a:off x="838200" y="312737"/>
            <a:ext cx="5105400" cy="701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a:solidFill>
                  <a:schemeClr val="bg1"/>
                </a:solidFill>
              </a:rPr>
              <a:t>¿Qué hace Colombia Compra Eficiente? </a:t>
            </a:r>
            <a:endParaRPr lang="es-CO" sz="4000" dirty="0"/>
          </a:p>
        </p:txBody>
      </p:sp>
    </p:spTree>
    <p:extLst>
      <p:ext uri="{BB962C8B-B14F-4D97-AF65-F5344CB8AC3E}">
        <p14:creationId xmlns:p14="http://schemas.microsoft.com/office/powerpoint/2010/main" val="2518244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143000"/>
            <a:ext cx="10896600" cy="5033963"/>
          </a:xfrm>
        </p:spPr>
        <p:txBody>
          <a:bodyPr>
            <a:normAutofit/>
          </a:bodyPr>
          <a:lstStyle/>
          <a:p>
            <a:r>
              <a:rPr lang="es-CO" b="1" dirty="0"/>
              <a:t>SECOP</a:t>
            </a:r>
          </a:p>
          <a:p>
            <a:pPr marL="0" indent="0" algn="just">
              <a:buNone/>
            </a:pPr>
            <a:r>
              <a:rPr lang="es-CO" dirty="0"/>
              <a:t>Sistema Electrónico para la Contratación Pública – SECOP, es el medio de información oficial de la Contratación Estatal, realizada con presupuesto del Estado. </a:t>
            </a:r>
          </a:p>
          <a:p>
            <a:pPr marL="0" indent="0" algn="just">
              <a:buNone/>
            </a:pPr>
            <a:r>
              <a:rPr lang="es-CO" dirty="0"/>
              <a:t>El SECOP es el punto único de ingreso de información para las Entidades Públicas y Privadas que contratan con cargo a recursos públicos.</a:t>
            </a:r>
          </a:p>
          <a:p>
            <a:pPr marL="0" indent="0">
              <a:buNone/>
            </a:pPr>
            <a:endParaRPr lang="es-CO" dirty="0"/>
          </a:p>
          <a:p>
            <a:r>
              <a:rPr lang="es-CO" dirty="0">
                <a:hlinkClick r:id="rId2"/>
              </a:rPr>
              <a:t>https://youtu.be/FHOxK75iyS8</a:t>
            </a:r>
            <a:r>
              <a:rPr lang="es-CO" dirty="0"/>
              <a:t>  </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4038600"/>
            <a:ext cx="2864427" cy="1904999"/>
          </a:xfrm>
          <a:prstGeom prst="rect">
            <a:avLst/>
          </a:prstGeom>
        </p:spPr>
      </p:pic>
      <p:sp>
        <p:nvSpPr>
          <p:cNvPr id="5" name="Título 1">
            <a:extLst>
              <a:ext uri="{FF2B5EF4-FFF2-40B4-BE49-F238E27FC236}">
                <a16:creationId xmlns:a16="http://schemas.microsoft.com/office/drawing/2014/main" id="{1871A196-D92B-42B7-BF60-494570C9D5BD}"/>
              </a:ext>
            </a:extLst>
          </p:cNvPr>
          <p:cNvSpPr txBox="1">
            <a:spLocks/>
          </p:cNvSpPr>
          <p:nvPr/>
        </p:nvSpPr>
        <p:spPr>
          <a:xfrm>
            <a:off x="838200" y="365125"/>
            <a:ext cx="5029200" cy="701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chemeClr val="bg1"/>
                </a:solidFill>
              </a:rPr>
              <a:t>¿Qué es el SECOP? </a:t>
            </a:r>
            <a:endParaRPr lang="es-CO" dirty="0"/>
          </a:p>
        </p:txBody>
      </p:sp>
    </p:spTree>
    <p:extLst>
      <p:ext uri="{BB962C8B-B14F-4D97-AF65-F5344CB8AC3E}">
        <p14:creationId xmlns:p14="http://schemas.microsoft.com/office/powerpoint/2010/main" val="3856021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3400" y="1219200"/>
            <a:ext cx="10972800" cy="5257800"/>
          </a:xfrm>
        </p:spPr>
        <p:txBody>
          <a:bodyPr>
            <a:normAutofit fontScale="92500" lnSpcReduction="20000"/>
          </a:bodyPr>
          <a:lstStyle/>
          <a:p>
            <a:r>
              <a:rPr lang="es-CO" b="1" dirty="0"/>
              <a:t>SECOP I</a:t>
            </a:r>
            <a:endParaRPr lang="es-CO" dirty="0"/>
          </a:p>
          <a:p>
            <a:pPr marL="0" indent="0" algn="just">
              <a:buNone/>
            </a:pPr>
            <a:r>
              <a:rPr lang="es-CO" dirty="0"/>
              <a:t>Es una plataforma exclusivamente de publicidad, en la cual las entidades que contratan con cargo a recursos públicos realizan las publicaciones de los Documentos del Proceso Contractual.</a:t>
            </a:r>
          </a:p>
          <a:p>
            <a:r>
              <a:rPr lang="es-CO" b="1" dirty="0"/>
              <a:t>SECOP II</a:t>
            </a:r>
            <a:endParaRPr lang="es-CO" dirty="0"/>
          </a:p>
          <a:p>
            <a:pPr marL="0" indent="0" algn="just">
              <a:buNone/>
            </a:pPr>
            <a:r>
              <a:rPr lang="es-CO" dirty="0"/>
              <a:t>Plataforma transaccional para gestionar en línea, los Procesos de Contratación, con que cuentan las Entidades y Proveedores; y acceso público para cualquier ciudadano interesado en hacer seguimiento y monitoreo a la Contratación del Estado Colombiano.</a:t>
            </a:r>
          </a:p>
          <a:p>
            <a:r>
              <a:rPr lang="es-CO" b="1" dirty="0"/>
              <a:t>Tienda Virtual del Estado Colombiano</a:t>
            </a:r>
            <a:endParaRPr lang="es-CO" dirty="0"/>
          </a:p>
          <a:p>
            <a:pPr marL="0" indent="0" algn="just">
              <a:buNone/>
            </a:pPr>
            <a:r>
              <a:rPr lang="es-CO" dirty="0"/>
              <a:t>Plataforma transaccional a través de la cual las Entidades compradoras adquieren:</a:t>
            </a:r>
          </a:p>
          <a:p>
            <a:pPr lvl="1" algn="just"/>
            <a:r>
              <a:rPr lang="es-CO" dirty="0"/>
              <a:t>Bienes y servicios a través de los Acuerdos Marco de Precios.</a:t>
            </a:r>
          </a:p>
          <a:p>
            <a:pPr lvl="1" algn="just"/>
            <a:r>
              <a:rPr lang="es-CO" dirty="0"/>
              <a:t>Bienes y servicios dentro de los Contratos de Agregación de Demanda</a:t>
            </a:r>
          </a:p>
          <a:p>
            <a:pPr lvl="1" algn="just"/>
            <a:r>
              <a:rPr lang="es-CO" dirty="0"/>
              <a:t>Bienes en la modalidad de Mínima Cuantía en Grandes Superficies</a:t>
            </a:r>
          </a:p>
          <a:p>
            <a:pPr marL="0" indent="0">
              <a:buNone/>
            </a:pPr>
            <a:endParaRPr lang="es-CO" dirty="0"/>
          </a:p>
          <a:p>
            <a:pPr marL="0" indent="0">
              <a:buNone/>
            </a:pPr>
            <a:endParaRPr lang="es-CO" dirty="0"/>
          </a:p>
          <a:p>
            <a:endParaRPr lang="es-CO" dirty="0"/>
          </a:p>
        </p:txBody>
      </p:sp>
      <p:pic>
        <p:nvPicPr>
          <p:cNvPr id="1025" name="Picture 1" descr="icono_sec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9400" y="639762"/>
            <a:ext cx="1006475" cy="1006475"/>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0061C658-338F-4006-925E-0A378851C7FE}"/>
              </a:ext>
            </a:extLst>
          </p:cNvPr>
          <p:cNvSpPr txBox="1">
            <a:spLocks/>
          </p:cNvSpPr>
          <p:nvPr/>
        </p:nvSpPr>
        <p:spPr>
          <a:xfrm>
            <a:off x="838200" y="365125"/>
            <a:ext cx="5029200" cy="701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chemeClr val="bg1"/>
                </a:solidFill>
              </a:rPr>
              <a:t>¿Qué es el SECOP? </a:t>
            </a:r>
            <a:endParaRPr lang="es-CO" dirty="0"/>
          </a:p>
        </p:txBody>
      </p:sp>
    </p:spTree>
    <p:extLst>
      <p:ext uri="{BB962C8B-B14F-4D97-AF65-F5344CB8AC3E}">
        <p14:creationId xmlns:p14="http://schemas.microsoft.com/office/powerpoint/2010/main" val="1606541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524001"/>
            <a:ext cx="11201400" cy="3505200"/>
          </a:xfrm>
        </p:spPr>
        <p:txBody>
          <a:bodyPr/>
          <a:lstStyle/>
          <a:p>
            <a:r>
              <a:rPr lang="es-CO" dirty="0">
                <a:hlinkClick r:id="rId2" action="ppaction://hlinkfile"/>
              </a:rPr>
              <a:t>¿Que es el SECOP , el sistema de compra Publica y la contratación en línea? </a:t>
            </a:r>
            <a:endParaRPr lang="es-CO" dirty="0"/>
          </a:p>
          <a:p>
            <a:r>
              <a:rPr lang="es-CO" dirty="0">
                <a:hlinkClick r:id="rId3" action="ppaction://hlinkfile"/>
              </a:rPr>
              <a:t>¿Como se registra un usuario que quiere ser proveedor ? </a:t>
            </a:r>
            <a:endParaRPr lang="es-CO" dirty="0"/>
          </a:p>
          <a:p>
            <a:r>
              <a:rPr lang="es-CO" dirty="0">
                <a:hlinkClick r:id="rId4" action="ppaction://hlinkfile"/>
              </a:rPr>
              <a:t>¿Cómo se configura la cuenta Proveedor?</a:t>
            </a:r>
            <a:r>
              <a:rPr lang="es-CO" dirty="0"/>
              <a:t> </a:t>
            </a:r>
          </a:p>
          <a:p>
            <a:r>
              <a:rPr lang="es-CO" dirty="0">
                <a:hlinkClick r:id="rId5" action="ppaction://hlinkfile"/>
              </a:rPr>
              <a:t>¿Cuales son los requisitos habilitantes?</a:t>
            </a:r>
            <a:endParaRPr lang="es-CO" dirty="0"/>
          </a:p>
          <a:p>
            <a:r>
              <a:rPr lang="es-CO" dirty="0">
                <a:hlinkClick r:id="rId4" action="ppaction://hlinkfile"/>
              </a:rPr>
              <a:t>Como se participa busca y presentan ofertan en el proceso de contratación?</a:t>
            </a:r>
            <a:endParaRPr lang="es-CO" dirty="0"/>
          </a:p>
        </p:txBody>
      </p:sp>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200" y="4457699"/>
            <a:ext cx="2312458" cy="1752600"/>
          </a:xfrm>
          <a:prstGeom prst="rect">
            <a:avLst/>
          </a:prstGeom>
        </p:spPr>
      </p:pic>
      <p:sp>
        <p:nvSpPr>
          <p:cNvPr id="5" name="Título 1">
            <a:extLst>
              <a:ext uri="{FF2B5EF4-FFF2-40B4-BE49-F238E27FC236}">
                <a16:creationId xmlns:a16="http://schemas.microsoft.com/office/drawing/2014/main" id="{9F016246-96D3-4365-81A3-3308A0477BD2}"/>
              </a:ext>
            </a:extLst>
          </p:cNvPr>
          <p:cNvSpPr txBox="1">
            <a:spLocks/>
          </p:cNvSpPr>
          <p:nvPr/>
        </p:nvSpPr>
        <p:spPr>
          <a:xfrm>
            <a:off x="838200" y="365125"/>
            <a:ext cx="5029200" cy="5492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chemeClr val="bg1"/>
                </a:solidFill>
              </a:rPr>
              <a:t>Guías y Manuales del SECOP</a:t>
            </a:r>
            <a:endParaRPr lang="es-CO" dirty="0"/>
          </a:p>
        </p:txBody>
      </p:sp>
    </p:spTree>
    <p:extLst>
      <p:ext uri="{BB962C8B-B14F-4D97-AF65-F5344CB8AC3E}">
        <p14:creationId xmlns:p14="http://schemas.microsoft.com/office/powerpoint/2010/main" val="392541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1A8E0"/>
        </a:solidFill>
      </a:spPr>
      <a:bodyPr wrap="square" lIns="0" tIns="0" rIns="0" bIns="0" rtlCol="0"/>
      <a:lstStyle>
        <a:defPPr>
          <a:defRPr/>
        </a:defPPr>
      </a:lst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33561</TotalTime>
  <Words>989</Words>
  <Application>Microsoft Office PowerPoint</Application>
  <PresentationFormat>Panorámica</PresentationFormat>
  <Paragraphs>132</Paragraphs>
  <Slides>11</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11</vt:i4>
      </vt:variant>
    </vt:vector>
  </HeadingPairs>
  <TitlesOfParts>
    <vt:vector size="22" baseType="lpstr">
      <vt:lpstr>Arial</vt:lpstr>
      <vt:lpstr>Arial Black</vt:lpstr>
      <vt:lpstr>Calibri</vt:lpstr>
      <vt:lpstr>Calibri Light</vt:lpstr>
      <vt:lpstr>Lato</vt:lpstr>
      <vt:lpstr>Microsoft New Tai Lue</vt:lpstr>
      <vt:lpstr>Myriad Pro</vt:lpstr>
      <vt:lpstr>Trebuchet MS</vt:lpstr>
      <vt:lpstr>Wingdings</vt:lpstr>
      <vt:lpstr>Office Theme</vt:lpstr>
      <vt:lpstr>Tema de Office</vt:lpstr>
      <vt:lpstr>CAPACITACION PEQUEÑOS PROVEEDORES </vt:lpstr>
      <vt:lpstr>Presentación de PowerPoint</vt:lpstr>
      <vt:lpstr>AGENDA</vt:lpstr>
      <vt:lpstr>¿QUE ES CEE ?</vt:lpstr>
      <vt:lpstr>¿Cuáles son las funciones de Colombia Compra Eficiente?</vt:lpstr>
      <vt:lpstr> </vt:lpstr>
      <vt:lpstr>Presentación de PowerPoint</vt:lpstr>
      <vt:lpstr>Presentación de PowerPoint</vt:lpstr>
      <vt:lpstr>Presentación de PowerPoint</vt:lpstr>
      <vt:lpstr>¿Libreta Militar para contratar con el Estado Colombiano? </vt:lpstr>
      <vt:lpstr>Gracias por la atención prestada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Presentacion 2020 copia</dc:title>
  <dc:creator>Eddy Luis Marchena Barros</dc:creator>
  <cp:lastModifiedBy>user</cp:lastModifiedBy>
  <cp:revision>2071</cp:revision>
  <cp:lastPrinted>2021-07-19T13:35:55Z</cp:lastPrinted>
  <dcterms:created xsi:type="dcterms:W3CDTF">2020-01-21T15:54:08Z</dcterms:created>
  <dcterms:modified xsi:type="dcterms:W3CDTF">2021-11-18T11:44:31Z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2020-01-21T00:00:00Z</vt:filetime>
  </property>
  <property fmtid="{D5CDD505-2E9C-101B-9397-08002B2CF9AE}" pid="3" name="Creator">
    <vt:lpwstr>Adobe Illustrator 24.0 (Windows)</vt:lpwstr>
  </property>
  <property fmtid="{D5CDD505-2E9C-101B-9397-08002B2CF9AE}" pid="4" name="LastSaved">
    <vt:filetime>2020-01-21T00:00:00Z</vt:filetime>
  </property>
</Properties>
</file>